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2"/>
  </p:notesMasterIdLst>
  <p:handoutMasterIdLst>
    <p:handoutMasterId r:id="rId43"/>
  </p:handoutMasterIdLst>
  <p:sldIdLst>
    <p:sldId id="272" r:id="rId2"/>
    <p:sldId id="338" r:id="rId3"/>
    <p:sldId id="308" r:id="rId4"/>
    <p:sldId id="309" r:id="rId5"/>
    <p:sldId id="352" r:id="rId6"/>
    <p:sldId id="355" r:id="rId7"/>
    <p:sldId id="310" r:id="rId8"/>
    <p:sldId id="311" r:id="rId9"/>
    <p:sldId id="356" r:id="rId10"/>
    <p:sldId id="339" r:id="rId11"/>
    <p:sldId id="282" r:id="rId12"/>
    <p:sldId id="302" r:id="rId13"/>
    <p:sldId id="357" r:id="rId14"/>
    <p:sldId id="312" r:id="rId15"/>
    <p:sldId id="340" r:id="rId16"/>
    <p:sldId id="341" r:id="rId17"/>
    <p:sldId id="305" r:id="rId18"/>
    <p:sldId id="304" r:id="rId19"/>
    <p:sldId id="306" r:id="rId20"/>
    <p:sldId id="307" r:id="rId21"/>
    <p:sldId id="315" r:id="rId22"/>
    <p:sldId id="330" r:id="rId23"/>
    <p:sldId id="316" r:id="rId24"/>
    <p:sldId id="348" r:id="rId25"/>
    <p:sldId id="342" r:id="rId26"/>
    <p:sldId id="317" r:id="rId27"/>
    <p:sldId id="353" r:id="rId28"/>
    <p:sldId id="318" r:id="rId29"/>
    <p:sldId id="335" r:id="rId30"/>
    <p:sldId id="319" r:id="rId31"/>
    <p:sldId id="349" r:id="rId32"/>
    <p:sldId id="320" r:id="rId33"/>
    <p:sldId id="350" r:id="rId34"/>
    <p:sldId id="351" r:id="rId35"/>
    <p:sldId id="347" r:id="rId36"/>
    <p:sldId id="324" r:id="rId37"/>
    <p:sldId id="329" r:id="rId38"/>
    <p:sldId id="292" r:id="rId39"/>
    <p:sldId id="325" r:id="rId40"/>
    <p:sldId id="323" r:id="rId41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1" userDrawn="1">
          <p15:clr>
            <a:srgbClr val="A4A3A4"/>
          </p15:clr>
        </p15:guide>
        <p15:guide id="2" pos="2153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mbreit Birgit" initials="BU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00"/>
    <a:srgbClr val="85EF8A"/>
    <a:srgbClr val="FFA1E6"/>
    <a:srgbClr val="C00000"/>
    <a:srgbClr val="90FA26"/>
    <a:srgbClr val="2DF34E"/>
    <a:srgbClr val="FFCDF2"/>
    <a:srgbClr val="70FF21"/>
    <a:srgbClr val="BAED97"/>
    <a:srgbClr val="81D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4" autoAdjust="0"/>
    <p:restoredTop sz="90958" autoAdjust="0"/>
  </p:normalViewPr>
  <p:slideViewPr>
    <p:cSldViewPr snapToGrid="0" snapToObjects="1">
      <p:cViewPr varScale="1">
        <p:scale>
          <a:sx n="61" d="100"/>
          <a:sy n="61" d="100"/>
        </p:scale>
        <p:origin x="13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-1950" y="-102"/>
      </p:cViewPr>
      <p:guideLst>
        <p:guide orient="horz" pos="2881"/>
        <p:guide pos="2153"/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2"/>
            <a:ext cx="294565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0" tIns="46390" rIns="92780" bIns="4639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7" y="2"/>
            <a:ext cx="294565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0" tIns="46390" rIns="92780" bIns="4639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8586"/>
            <a:ext cx="294565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0" tIns="46390" rIns="92780" bIns="4639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7" y="9428586"/>
            <a:ext cx="294565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0" tIns="46390" rIns="92780" bIns="4639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85F415-6258-477B-9711-F52782193C6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526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2"/>
            <a:ext cx="294565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0" tIns="46390" rIns="92780" bIns="4639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7" y="2"/>
            <a:ext cx="294565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0" tIns="46390" rIns="92780" bIns="4639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7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0" tIns="46390" rIns="92780" bIns="46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8586"/>
            <a:ext cx="294565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0" tIns="46390" rIns="92780" bIns="4639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7" y="9428586"/>
            <a:ext cx="294565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80" tIns="46390" rIns="92780" bIns="4639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BB48550-C266-4383-AAF6-B10B9830759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7996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03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076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03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669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620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620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620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620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850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6830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223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27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31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48550-C266-4383-AAF6-B10B9830759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311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172200"/>
            <a:ext cx="77009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 b="1"/>
            </a:lvl1pPr>
          </a:lstStyle>
          <a:p>
            <a:fld id="{5807C70A-0726-4A9A-925C-BFAEDA21C25C}" type="datetime1">
              <a:rPr lang="de-DE" smtClean="0"/>
              <a:pPr/>
              <a:t>21.06.2023</a:t>
            </a:fld>
            <a:r>
              <a:rPr lang="de-DE"/>
              <a:t>, Verfasser [optional] / 16 pt / Zeilenabstand 1-fach</a:t>
            </a:r>
          </a:p>
        </p:txBody>
      </p:sp>
      <p:pic>
        <p:nvPicPr>
          <p:cNvPr id="4108" name="Picture 12" descr="xEKUT_WortBildMarke_W_RGB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358775"/>
            <a:ext cx="280670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719138" y="1258888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5194300"/>
            <a:ext cx="7700962" cy="803275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4672013"/>
            <a:ext cx="7700962" cy="42703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AD7A36-7507-4C87-9488-929DCE5B0F41}" type="slidenum">
              <a:rPr lang="de-DE"/>
              <a:pPr/>
              <a:t>‹Nr.›</a:t>
            </a:fld>
            <a:r>
              <a:rPr 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427657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99225" y="1292225"/>
            <a:ext cx="1925638" cy="48339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1292225"/>
            <a:ext cx="5627687" cy="48339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341C9C-3615-4BFA-9380-37FE7F2AD971}" type="slidenum">
              <a:rPr lang="de-DE"/>
              <a:pPr/>
              <a:t>‹Nr.›</a:t>
            </a:fld>
            <a:r>
              <a:rPr 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405215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697F04-DC9C-4055-8FC1-37B57676081D}" type="slidenum">
              <a:rPr lang="de-DE" smtClean="0"/>
              <a:pPr/>
              <a:t>‹Nr.›</a:t>
            </a:fld>
            <a:r>
              <a:rPr lang="de-DE" dirty="0"/>
              <a:t> | Autor/Verfasser/Thema/Rubrik/Titel etc.	© 2016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131992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1A4296-5828-4FB7-AFCD-2AD77F5C496B}" type="slidenum">
              <a:rPr lang="de-DE"/>
              <a:pPr/>
              <a:t>‹Nr.›</a:t>
            </a:fld>
            <a:r>
              <a:rPr 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17323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773238"/>
            <a:ext cx="3776662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3776663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9332DD-2524-47C5-8D9C-1A06C13AABAF}" type="slidenum">
              <a:rPr lang="de-DE"/>
              <a:pPr/>
              <a:t>‹Nr.›</a:t>
            </a:fld>
            <a:r>
              <a:rPr 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12679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92A227-8DBE-4AE3-8148-CB1245DDB365}" type="slidenum">
              <a:rPr lang="de-DE"/>
              <a:pPr/>
              <a:t>‹Nr.›</a:t>
            </a:fld>
            <a:r>
              <a:rPr 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422035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7C2B15-90C7-4F8C-AB3C-7B8B4512A2BF}" type="slidenum">
              <a:rPr lang="de-DE"/>
              <a:pPr/>
              <a:t>‹Nr.›</a:t>
            </a:fld>
            <a:r>
              <a:rPr 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19295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C16562-2FD6-485D-B9EB-7CA29936C155}" type="slidenum">
              <a:rPr lang="de-DE"/>
              <a:pPr/>
              <a:t>‹Nr.›</a:t>
            </a:fld>
            <a:r>
              <a:rPr 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118008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7DA1C8-1FD7-438F-B5DD-09A24D14C181}" type="slidenum">
              <a:rPr lang="de-DE"/>
              <a:pPr/>
              <a:t>‹Nr.›</a:t>
            </a:fld>
            <a:r>
              <a:rPr 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385132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AEFE74D-D3AA-4FC1-9A9C-CDD1063DD6F5}" type="slidenum">
              <a:rPr lang="de-DE"/>
              <a:pPr/>
              <a:t>‹Nr.›</a:t>
            </a:fld>
            <a:r>
              <a:rPr 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1706199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719138" y="809625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292225"/>
            <a:ext cx="77009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719138" y="6315075"/>
            <a:ext cx="77057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138" y="6519863"/>
            <a:ext cx="7705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7702550" algn="r"/>
              </a:tabLst>
              <a:defRPr sz="1000"/>
            </a:lvl1pPr>
          </a:lstStyle>
          <a:p>
            <a:fld id="{79422EED-4E89-4D48-A730-C33BD62E64E3}" type="slidenum">
              <a:rPr lang="de-DE"/>
              <a:pPr/>
              <a:t>‹Nr.›</a:t>
            </a:fld>
            <a:r>
              <a:rPr lang="de-DE"/>
              <a:t> | Autor/Verfasser/Thema/Rubrik/Titel etc.	© 2010 Universität Tübingen</a:t>
            </a:r>
          </a:p>
        </p:txBody>
      </p:sp>
      <p:pic>
        <p:nvPicPr>
          <p:cNvPr id="3094" name="Picture 22" descr="xEKUT_WortBildMarke_W_RGB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179388"/>
            <a:ext cx="176371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6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773238"/>
            <a:ext cx="77057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44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2pPr>
      <a:lvl3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25253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4pPr>
      <a:lvl5pPr marL="1609725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5pPr>
      <a:lvl6pPr marL="2066925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6pPr>
      <a:lvl7pPr marL="2524125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7pPr>
      <a:lvl8pPr marL="2981325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8pPr>
      <a:lvl9pPr marL="3438525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-tuebingen.de/de/248635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1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19138" y="1853992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719138" y="740717"/>
            <a:ext cx="7843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latin typeface="Calibri" pitchFamily="34" charset="0"/>
                <a:cs typeface="Calibri" pitchFamily="34" charset="0"/>
              </a:rPr>
              <a:t>Gremien- und Studierendenwahlen </a:t>
            </a:r>
            <a:br>
              <a:rPr lang="de-DE" sz="3600" b="1" dirty="0">
                <a:latin typeface="Calibri" pitchFamily="34" charset="0"/>
                <a:cs typeface="Calibri" pitchFamily="34" charset="0"/>
              </a:rPr>
            </a:br>
            <a:r>
              <a:rPr lang="de-DE" sz="3600" b="1" dirty="0">
                <a:latin typeface="Calibri" pitchFamily="34" charset="0"/>
                <a:cs typeface="Calibri" pitchFamily="34" charset="0"/>
              </a:rPr>
              <a:t>2023</a:t>
            </a:r>
          </a:p>
          <a:p>
            <a:endParaRPr lang="de-DE" b="1" dirty="0"/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719138" y="2407250"/>
            <a:ext cx="7700962" cy="35935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Informationsveranstaltung </a:t>
            </a:r>
          </a:p>
          <a:p>
            <a:pPr marL="0" indent="0" algn="ctr">
              <a:buNone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für die Wahlhelferinnen und Wahlhelfer </a:t>
            </a:r>
          </a:p>
          <a:p>
            <a:pPr marL="0" indent="0" algn="ctr">
              <a:buNone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der Abstimmungsausschüsse </a:t>
            </a:r>
            <a:br>
              <a:rPr lang="de-DE" sz="2400" b="1" kern="0" dirty="0">
                <a:latin typeface="Calibri" pitchFamily="34" charset="0"/>
                <a:cs typeface="Calibri" pitchFamily="34" charset="0"/>
              </a:rPr>
            </a:b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am Montag, den 26. Juni 2023,</a:t>
            </a:r>
          </a:p>
          <a:p>
            <a:pPr marL="0" indent="0" algn="ctr">
              <a:buNone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um 10 Uhr, </a:t>
            </a:r>
          </a:p>
          <a:p>
            <a:pPr marL="0" indent="0" algn="ctr">
              <a:buNone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Großer Senat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97F04-DC9C-4055-8FC1-37B57676081D}" type="slidenum">
              <a:rPr lang="de-DE" smtClean="0"/>
              <a:pPr/>
              <a:t>10</a:t>
            </a:fld>
            <a:r>
              <a:rPr lang="de-DE" dirty="0"/>
              <a:t> Informationsveranstaltung Gremienwahlen	© 2023 Universität Tübingen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276726" y="1476376"/>
            <a:ext cx="485774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066345" y="1461381"/>
            <a:ext cx="1162630" cy="4629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1EF3C2-0F95-4E2F-A723-2A54354EF7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34" y="69743"/>
            <a:ext cx="8453840" cy="624121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712563" y="868135"/>
            <a:ext cx="1286358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6992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97F04-DC9C-4055-8FC1-37B57676081D}" type="slidenum">
              <a:rPr lang="de-DE" smtClean="0"/>
              <a:pPr/>
              <a:t>11</a:t>
            </a:fld>
            <a:r>
              <a:rPr lang="de-DE" dirty="0"/>
              <a:t> Informationsveranstaltung Gremienwahlen	© 2023 Universität Tübingen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601599" y="926407"/>
            <a:ext cx="60042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85726" y="1453152"/>
            <a:ext cx="151447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de-DE" dirty="0">
                <a:latin typeface="Calibri" pitchFamily="34" charset="0"/>
                <a:cs typeface="Calibri" pitchFamily="34" charset="0"/>
              </a:rPr>
              <a:t>Wähler-verzeichnis A-Z</a:t>
            </a:r>
            <a:endParaRPr lang="de-DE" kern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0A029FA-0D12-4785-A478-7886DEB04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89"/>
          <a:stretch/>
        </p:blipFill>
        <p:spPr>
          <a:xfrm>
            <a:off x="1965814" y="656835"/>
            <a:ext cx="6762202" cy="54048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9AB9D68-FFFA-4B2F-9373-147E20AF5360}"/>
              </a:ext>
            </a:extLst>
          </p:cNvPr>
          <p:cNvSpPr txBox="1"/>
          <p:nvPr/>
        </p:nvSpPr>
        <p:spPr>
          <a:xfrm>
            <a:off x="2448732" y="1573078"/>
            <a:ext cx="2557221" cy="4488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0589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97F04-DC9C-4055-8FC1-37B57676081D}" type="slidenum">
              <a:rPr lang="de-DE" smtClean="0"/>
              <a:pPr/>
              <a:t>12</a:t>
            </a:fld>
            <a:r>
              <a:rPr lang="de-DE" dirty="0"/>
              <a:t> Informationsveranstaltung Gremienwahlen	© 2023 Universität Tübingen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723903" y="939879"/>
            <a:ext cx="7700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de-DE" kern="0" dirty="0">
                <a:latin typeface="Calibri" pitchFamily="34" charset="0"/>
                <a:cs typeface="Calibri" pitchFamily="34" charset="0"/>
              </a:rPr>
              <a:t> Studierende - Wahlberechtigte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BCCB0E-0006-B51A-1E9E-CB7493A4D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EDA13121-C205-82A0-52AD-19366C0A6F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899367"/>
              </p:ext>
            </p:extLst>
          </p:nvPr>
        </p:nvGraphicFramePr>
        <p:xfrm>
          <a:off x="333954" y="1752127"/>
          <a:ext cx="8638597" cy="4281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2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12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82369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Fak.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Fakultät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Summe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CRONA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Club-haus I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Club-haus II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Morgen-stelle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 err="1">
                          <a:effectLst/>
                          <a:latin typeface="Calibri" panose="020F0502020204030204" pitchFamily="34" charset="0"/>
                        </a:rPr>
                        <a:t>Neuphilo-logie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6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Evang. </a:t>
                      </a:r>
                      <a:r>
                        <a:rPr lang="de-DE" sz="1800" u="none" strike="noStrike" dirty="0" err="1">
                          <a:effectLst/>
                          <a:latin typeface="Calibri" panose="020F0502020204030204" pitchFamily="34" charset="0"/>
                        </a:rPr>
                        <a:t>Theol</a:t>
                      </a:r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. Fakultät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355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355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13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 err="1">
                          <a:effectLst/>
                          <a:latin typeface="Calibri" panose="020F0502020204030204" pitchFamily="34" charset="0"/>
                        </a:rPr>
                        <a:t>Kathol</a:t>
                      </a:r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de-DE" sz="1800" u="none" strike="noStrike" dirty="0" err="1">
                          <a:effectLst/>
                          <a:latin typeface="Calibri" panose="020F0502020204030204" pitchFamily="34" charset="0"/>
                        </a:rPr>
                        <a:t>Theol</a:t>
                      </a:r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. Fakultät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Juristische Fakultät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1.965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1.965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A2A2A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Medizinische Fakultät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3.821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3.480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DE" sz="18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341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>
                          <a:effectLst/>
                          <a:latin typeface="Calibri" panose="020F0502020204030204" pitchFamily="34" charset="0"/>
                        </a:rPr>
                        <a:t>Philosophische Fakultät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6.375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6.375</a:t>
                      </a: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7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Wirtschafts- u. Sozialwissenschaftliche Fakultät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4.182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4.182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3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 err="1">
                          <a:effectLst/>
                          <a:latin typeface="Calibri" panose="020F0502020204030204" pitchFamily="34" charset="0"/>
                        </a:rPr>
                        <a:t>Mathem</a:t>
                      </a:r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.-Naturwissenschaftliche Fakultät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7.034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1.026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6.008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26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>
                          <a:effectLst/>
                          <a:latin typeface="Calibri" panose="020F0502020204030204" pitchFamily="34" charset="0"/>
                        </a:rPr>
                        <a:t>Islamische Theologie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26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Leibniz Kolleg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38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23.995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3.480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3.896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4.182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6.008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6.428</a:t>
                      </a: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888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97F04-DC9C-4055-8FC1-37B57676081D}" type="slidenum">
              <a:rPr lang="de-DE" smtClean="0"/>
              <a:pPr/>
              <a:t>13</a:t>
            </a:fld>
            <a:r>
              <a:rPr lang="de-DE" dirty="0"/>
              <a:t> Informationsveranstaltung Gremienwahlen	© 2023 Universität Tübingen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723903" y="939879"/>
            <a:ext cx="7700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de-DE" kern="0" dirty="0">
                <a:latin typeface="Calibri" pitchFamily="34" charset="0"/>
                <a:cs typeface="Calibri" pitchFamily="34" charset="0"/>
              </a:rPr>
              <a:t> Eingeschriebene DoktorandInnen - Wahlberechtigte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777B4B1-098D-A233-E2EB-8E841907B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8" name="Inhaltsplatzhalter 4">
            <a:extLst>
              <a:ext uri="{FF2B5EF4-FFF2-40B4-BE49-F238E27FC236}">
                <a16:creationId xmlns:a16="http://schemas.microsoft.com/office/drawing/2014/main" id="{4E375894-16B1-787A-7405-22C69FB802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490510"/>
              </p:ext>
            </p:extLst>
          </p:nvPr>
        </p:nvGraphicFramePr>
        <p:xfrm>
          <a:off x="333954" y="1752127"/>
          <a:ext cx="8638597" cy="3938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2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12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82369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Fak.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Fakultät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Summe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CRONA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Club-haus I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Club-haus II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Calibri" panose="020F0502020204030204" pitchFamily="34" charset="0"/>
                        </a:rPr>
                        <a:t>Morgen-stelle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 err="1">
                          <a:effectLst/>
                          <a:latin typeface="Calibri" panose="020F0502020204030204" pitchFamily="34" charset="0"/>
                        </a:rPr>
                        <a:t>Neuphilo-logie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6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Evang. </a:t>
                      </a:r>
                      <a:r>
                        <a:rPr lang="de-DE" sz="1800" u="none" strike="noStrike" dirty="0" err="1">
                          <a:effectLst/>
                          <a:latin typeface="Calibri" panose="020F0502020204030204" pitchFamily="34" charset="0"/>
                        </a:rPr>
                        <a:t>Theol</a:t>
                      </a:r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. Fakultät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13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 err="1">
                          <a:effectLst/>
                          <a:latin typeface="Calibri" panose="020F0502020204030204" pitchFamily="34" charset="0"/>
                        </a:rPr>
                        <a:t>Kathol</a:t>
                      </a:r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de-DE" sz="1800" u="none" strike="noStrike" dirty="0" err="1">
                          <a:effectLst/>
                          <a:latin typeface="Calibri" panose="020F0502020204030204" pitchFamily="34" charset="0"/>
                        </a:rPr>
                        <a:t>Theol</a:t>
                      </a:r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. Fakultät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Juristische Fakultät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A2A2A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Medizinische Fakultät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715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DE" sz="18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>
                          <a:effectLst/>
                          <a:latin typeface="Calibri" panose="020F0502020204030204" pitchFamily="34" charset="0"/>
                        </a:rPr>
                        <a:t>Philosophische Fakultät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411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411</a:t>
                      </a: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7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Wirtschafts- u. Sozialwissenschaftliche Fakultät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3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 err="1">
                          <a:effectLst/>
                          <a:latin typeface="Calibri" panose="020F0502020204030204" pitchFamily="34" charset="0"/>
                        </a:rPr>
                        <a:t>Mathem</a:t>
                      </a:r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.-Naturwissenschaftliche Fakultät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1129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1.047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26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>
                          <a:effectLst/>
                          <a:latin typeface="Calibri" panose="020F0502020204030204" pitchFamily="34" charset="0"/>
                        </a:rPr>
                        <a:t>Islamische Theologie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de-DE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2.798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715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1.047</a:t>
                      </a:r>
                    </a:p>
                  </a:txBody>
                  <a:tcPr marL="8388" marR="8388" marT="83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411</a:t>
                      </a:r>
                    </a:p>
                  </a:txBody>
                  <a:tcPr marL="8388" marR="8388" marT="8388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840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Wahlhandlung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– Ausgabe der Stimmzettel</a:t>
            </a:r>
          </a:p>
          <a:p>
            <a:endParaRPr lang="de-DE" dirty="0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776288" y="1725602"/>
            <a:ext cx="7705725" cy="452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Ein Mitglied des Abstimmungsausschusses teilt dem  Wähler/der Wählerin aus: </a:t>
            </a:r>
          </a:p>
          <a:p>
            <a:pPr marL="0" indent="0">
              <a:buNone/>
            </a:pPr>
            <a:endParaRPr lang="de-DE" sz="800" b="1" kern="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Studierende:</a:t>
            </a:r>
          </a:p>
          <a:p>
            <a:pPr lvl="1"/>
            <a:r>
              <a:rPr lang="de-DE" sz="2400" b="1" kern="0" dirty="0">
                <a:latin typeface="Calibri" pitchFamily="34" charset="0"/>
                <a:cs typeface="Calibri" pitchFamily="34" charset="0"/>
              </a:rPr>
              <a:t>1 Stimmzettel für den Senat </a:t>
            </a:r>
            <a:r>
              <a:rPr lang="de-DE" sz="2400" b="1" i="1" u="sng" kern="0" dirty="0">
                <a:solidFill>
                  <a:srgbClr val="FFA1E6"/>
                </a:solidFill>
                <a:latin typeface="Calibri" pitchFamily="34" charset="0"/>
                <a:cs typeface="Calibri" pitchFamily="34" charset="0"/>
              </a:rPr>
              <a:t>(rosa) </a:t>
            </a:r>
          </a:p>
          <a:p>
            <a:pPr lvl="1"/>
            <a:r>
              <a:rPr lang="de-DE" sz="2400" b="1" kern="0" dirty="0">
                <a:latin typeface="Calibri" pitchFamily="34" charset="0"/>
                <a:cs typeface="Calibri" pitchFamily="34" charset="0"/>
              </a:rPr>
              <a:t>1 Stimmzettel für den Fakultätsrat der Wahlfakultät 	 </a:t>
            </a:r>
            <a:r>
              <a:rPr lang="de-DE" sz="2400" b="1" i="1" u="sng" kern="0" dirty="0">
                <a:latin typeface="Calibri" pitchFamily="34" charset="0"/>
                <a:cs typeface="Calibri" pitchFamily="34" charset="0"/>
              </a:rPr>
              <a:t>(verschiedenfarbig ) – nicht bei Leibniz Kolleg</a:t>
            </a:r>
          </a:p>
          <a:p>
            <a:pPr lvl="1"/>
            <a:r>
              <a:rPr lang="de-DE" sz="2400" b="1" kern="0" dirty="0">
                <a:latin typeface="Calibri" pitchFamily="34" charset="0"/>
                <a:cs typeface="Calibri" pitchFamily="34" charset="0"/>
              </a:rPr>
              <a:t>1 Stimmzettel für den Studierendenrat </a:t>
            </a:r>
            <a:r>
              <a:rPr lang="de-DE" sz="2400" b="1" i="1" u="sng" kern="0" dirty="0">
                <a:solidFill>
                  <a:srgbClr val="85EF8A"/>
                </a:solidFill>
                <a:latin typeface="Calibri" pitchFamily="34" charset="0"/>
                <a:cs typeface="Calibri" pitchFamily="34" charset="0"/>
              </a:rPr>
              <a:t>(hellgrün)</a:t>
            </a:r>
          </a:p>
          <a:p>
            <a:pPr lvl="1"/>
            <a:r>
              <a:rPr lang="de-DE" sz="2400" b="1" kern="0" dirty="0">
                <a:latin typeface="Calibri" pitchFamily="34" charset="0"/>
                <a:cs typeface="Calibri" pitchFamily="34" charset="0"/>
              </a:rPr>
              <a:t>1 Stimmzettel für die Fakultätsvertretung der Wahlfakultät </a:t>
            </a:r>
            <a:r>
              <a:rPr lang="de-DE" sz="2400" b="1" i="1" u="sng" kern="0" dirty="0">
                <a:solidFill>
                  <a:srgbClr val="E1E11F"/>
                </a:solidFill>
                <a:latin typeface="Calibri" pitchFamily="34" charset="0"/>
                <a:cs typeface="Calibri" pitchFamily="34" charset="0"/>
              </a:rPr>
              <a:t>(gelb) </a:t>
            </a:r>
            <a:r>
              <a:rPr lang="de-DE" sz="2400" b="1" i="1" u="sng" kern="0" dirty="0">
                <a:latin typeface="Calibri" pitchFamily="34" charset="0"/>
                <a:cs typeface="Calibri" pitchFamily="34" charset="0"/>
              </a:rPr>
              <a:t>– nur bei Jurist. Fak. </a:t>
            </a:r>
            <a:endParaRPr lang="de-DE" sz="2400" b="1" i="1" u="sng" kern="0" dirty="0">
              <a:solidFill>
                <a:srgbClr val="FFA1E6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de-DE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de-DE" kern="0" dirty="0"/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 bwMode="auto">
          <a:xfrm>
            <a:off x="788193" y="6367463"/>
            <a:ext cx="7705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5697F04-DC9C-4055-8FC1-37B57676081D}" type="slidenum">
              <a:rPr lang="de-DE" smtClean="0"/>
              <a:pPr/>
              <a:t>14</a:t>
            </a:fld>
            <a:r>
              <a:rPr lang="de-DE" dirty="0"/>
              <a:t> Informationsveranstaltung Gremienwahlen	© 2023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3746886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Wahlhandlung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– Ausgabe der Stimmzettel</a:t>
            </a:r>
          </a:p>
          <a:p>
            <a:endParaRPr lang="de-DE" dirty="0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781050" y="1754177"/>
            <a:ext cx="7700963" cy="452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Ein Mitglied des Abstimmungsausschusses teilt dem  Wähler/der Wählerin aus: </a:t>
            </a:r>
          </a:p>
          <a:p>
            <a:pPr marL="0" indent="0">
              <a:buNone/>
            </a:pPr>
            <a:endParaRPr lang="de-DE" sz="800" b="1" kern="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DoktorandInnen:</a:t>
            </a:r>
          </a:p>
          <a:p>
            <a:pPr lvl="1"/>
            <a:r>
              <a:rPr lang="de-DE" sz="2400" b="1" kern="0" dirty="0">
                <a:latin typeface="Calibri" pitchFamily="34" charset="0"/>
                <a:cs typeface="Calibri" pitchFamily="34" charset="0"/>
              </a:rPr>
              <a:t>1 Stimmzettel für den Senat </a:t>
            </a:r>
            <a:r>
              <a:rPr lang="de-DE" sz="2400" b="1" i="1" u="sng" kern="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(grau)</a:t>
            </a:r>
          </a:p>
          <a:p>
            <a:pPr lvl="1"/>
            <a:r>
              <a:rPr lang="de-DE" sz="2400" b="1" kern="0" dirty="0">
                <a:latin typeface="Calibri" pitchFamily="34" charset="0"/>
                <a:cs typeface="Calibri" pitchFamily="34" charset="0"/>
              </a:rPr>
              <a:t>1 Stimmzettel für den Fakultätsrat der Wahlfakultät (bei Fak. 1, 2 und 4 identisch mit dem der Studierenden)  </a:t>
            </a:r>
            <a:r>
              <a:rPr lang="de-DE" sz="2400" b="1" i="1" u="sng" kern="0" dirty="0">
                <a:latin typeface="Calibri" pitchFamily="34" charset="0"/>
                <a:cs typeface="Calibri" pitchFamily="34" charset="0"/>
              </a:rPr>
              <a:t>(verschiedenfarbig )</a:t>
            </a:r>
          </a:p>
          <a:p>
            <a:pPr lvl="1"/>
            <a:r>
              <a:rPr lang="de-DE" sz="2400" b="1" kern="0" dirty="0">
                <a:latin typeface="Calibri" pitchFamily="34" charset="0"/>
                <a:cs typeface="Calibri" pitchFamily="34" charset="0"/>
              </a:rPr>
              <a:t>1 Stimmzettel für den Studierendenrat </a:t>
            </a:r>
            <a:r>
              <a:rPr lang="de-DE" sz="2400" b="1" i="1" u="sng" kern="0" dirty="0">
                <a:solidFill>
                  <a:srgbClr val="85EF8A"/>
                </a:solidFill>
                <a:latin typeface="Calibri" pitchFamily="34" charset="0"/>
                <a:cs typeface="Calibri" pitchFamily="34" charset="0"/>
              </a:rPr>
              <a:t>(hellgrün)</a:t>
            </a:r>
          </a:p>
          <a:p>
            <a:pPr lvl="1"/>
            <a:r>
              <a:rPr lang="de-DE" sz="2400" b="1" kern="0" dirty="0">
                <a:latin typeface="Calibri" pitchFamily="34" charset="0"/>
                <a:cs typeface="Calibri" pitchFamily="34" charset="0"/>
              </a:rPr>
              <a:t>1 Stimmzettel für die Fakultätsvertretung der Wahlfakultät </a:t>
            </a:r>
            <a:r>
              <a:rPr lang="de-DE" sz="2400" b="1" i="1" u="sng" kern="0" dirty="0">
                <a:solidFill>
                  <a:srgbClr val="E1E11F"/>
                </a:solidFill>
                <a:latin typeface="Calibri" pitchFamily="34" charset="0"/>
                <a:cs typeface="Calibri" pitchFamily="34" charset="0"/>
              </a:rPr>
              <a:t>(gelb) </a:t>
            </a:r>
            <a:r>
              <a:rPr lang="de-DE" sz="2400" b="1" i="1" u="sng" kern="0" dirty="0">
                <a:latin typeface="Calibri" pitchFamily="34" charset="0"/>
                <a:cs typeface="Calibri" pitchFamily="34" charset="0"/>
              </a:rPr>
              <a:t>– nur bei Jurist. Fak. </a:t>
            </a:r>
          </a:p>
          <a:p>
            <a:pPr lvl="1"/>
            <a:endParaRPr lang="de-DE" sz="2400" b="1" i="1" u="sng" kern="0" dirty="0">
              <a:solidFill>
                <a:schemeClr val="bg1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de-DE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de-DE" kern="0" dirty="0"/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 bwMode="auto">
          <a:xfrm>
            <a:off x="788193" y="6367463"/>
            <a:ext cx="7705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5697F04-DC9C-4055-8FC1-37B57676081D}" type="slidenum">
              <a:rPr lang="de-DE" smtClean="0"/>
              <a:pPr/>
              <a:t>15</a:t>
            </a:fld>
            <a:r>
              <a:rPr lang="de-DE" dirty="0"/>
              <a:t> Informationsveranstaltung Gremienwahlen	© 2023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1702973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16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Wahlhandlung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– Stimmabgabe</a:t>
            </a:r>
          </a:p>
          <a:p>
            <a:endParaRPr lang="de-DE" dirty="0"/>
          </a:p>
        </p:txBody>
      </p:sp>
      <p:sp>
        <p:nvSpPr>
          <p:cNvPr id="10" name="Rectangle 16"/>
          <p:cNvSpPr txBox="1">
            <a:spLocks noChangeArrowheads="1"/>
          </p:cNvSpPr>
          <p:nvPr/>
        </p:nvSpPr>
        <p:spPr bwMode="auto">
          <a:xfrm>
            <a:off x="792957" y="1725601"/>
            <a:ext cx="7631906" cy="447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FontTx/>
              <a:buNone/>
            </a:pPr>
            <a:r>
              <a:rPr lang="de-DE" b="1" kern="0">
                <a:latin typeface="Calibri" pitchFamily="34" charset="0"/>
                <a:cs typeface="Calibri" pitchFamily="34" charset="0"/>
              </a:rPr>
              <a:t>Anzahl </a:t>
            </a:r>
            <a:r>
              <a:rPr lang="de-DE" b="1" kern="0" dirty="0">
                <a:latin typeface="Calibri" pitchFamily="34" charset="0"/>
                <a:cs typeface="Calibri" pitchFamily="34" charset="0"/>
              </a:rPr>
              <a:t>der zu vergebenden </a:t>
            </a:r>
            <a:br>
              <a:rPr lang="de-DE" b="1" kern="0" dirty="0">
                <a:latin typeface="Calibri" pitchFamily="34" charset="0"/>
                <a:cs typeface="Calibri" pitchFamily="34" charset="0"/>
              </a:rPr>
            </a:br>
            <a:r>
              <a:rPr lang="de-DE" b="1" kern="0" dirty="0">
                <a:latin typeface="Calibri" pitchFamily="34" charset="0"/>
                <a:cs typeface="Calibri" pitchFamily="34" charset="0"/>
              </a:rPr>
              <a:t>Stimmen:</a:t>
            </a:r>
            <a:r>
              <a:rPr lang="de-DE" kern="0" dirty="0"/>
              <a:t>                      </a:t>
            </a:r>
            <a:endParaRPr lang="de-DE" b="1" kern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443904"/>
              </p:ext>
            </p:extLst>
          </p:nvPr>
        </p:nvGraphicFramePr>
        <p:xfrm>
          <a:off x="3813629" y="1760486"/>
          <a:ext cx="4724401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539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Calibri" panose="020F0502020204030204" pitchFamily="34" charset="0"/>
                        </a:rPr>
                        <a:t>Gremium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Calibri" panose="020F0502020204030204" pitchFamily="34" charset="0"/>
                        </a:rPr>
                        <a:t>Studierende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Calibri" panose="020F0502020204030204" pitchFamily="34" charset="0"/>
                        </a:rPr>
                        <a:t>Doktoranden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393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anose="020F0502020204030204" pitchFamily="34" charset="0"/>
                        </a:rPr>
                        <a:t>Senat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393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anose="020F0502020204030204" pitchFamily="34" charset="0"/>
                        </a:rPr>
                        <a:t>Fakultätsrat 1-2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393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anose="020F0502020204030204" pitchFamily="34" charset="0"/>
                        </a:rPr>
                        <a:t>Fakultätsrat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3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anose="020F0502020204030204" pitchFamily="34" charset="0"/>
                        </a:rPr>
                        <a:t>Fakultätsrat 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3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anose="020F0502020204030204" pitchFamily="34" charset="0"/>
                        </a:rPr>
                        <a:t>Fakultätsrat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3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anose="020F0502020204030204" pitchFamily="34" charset="0"/>
                        </a:rPr>
                        <a:t>Fakultätsrat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3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anose="020F0502020204030204" pitchFamily="34" charset="0"/>
                        </a:rPr>
                        <a:t>Fakultätsrat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3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anose="020F0502020204030204" pitchFamily="34" charset="0"/>
                        </a:rPr>
                        <a:t>Zentrumsrat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3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>
                          <a:latin typeface="Calibri" panose="020F0502020204030204" pitchFamily="34" charset="0"/>
                        </a:rPr>
                        <a:t>Stura</a:t>
                      </a:r>
                      <a:endParaRPr lang="de-DE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3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anose="020F0502020204030204" pitchFamily="34" charset="0"/>
                        </a:rPr>
                        <a:t>Fak.-Vertr.</a:t>
                      </a:r>
                      <a:r>
                        <a:rPr lang="de-DE" sz="1800" baseline="0" dirty="0">
                          <a:latin typeface="Calibri" panose="020F0502020204030204" pitchFamily="34" charset="0"/>
                        </a:rPr>
                        <a:t> 3</a:t>
                      </a:r>
                      <a:endParaRPr lang="de-DE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788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B198-73FA-487A-85B1-FB23424C8BEB}" type="slidenum">
              <a:rPr lang="de-DE"/>
              <a:pPr/>
              <a:t>17</a:t>
            </a:fld>
            <a:r>
              <a:rPr lang="de-DE" dirty="0"/>
              <a:t> Informationsveranstaltung Gremienwahlen	© 2021 Universität Tübingen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69201" y="1627822"/>
            <a:ext cx="2852737" cy="1107996"/>
          </a:xfrm>
        </p:spPr>
        <p:txBody>
          <a:bodyPr/>
          <a:lstStyle/>
          <a:p>
            <a:r>
              <a:rPr lang="de-DE" dirty="0">
                <a:latin typeface="Calibri" pitchFamily="34" charset="0"/>
                <a:cs typeface="Calibri" pitchFamily="34" charset="0"/>
              </a:rPr>
              <a:t>                                    Stimmzettel </a:t>
            </a:r>
            <a:br>
              <a:rPr lang="de-DE" dirty="0">
                <a:latin typeface="Calibri" pitchFamily="34" charset="0"/>
                <a:cs typeface="Calibri" pitchFamily="34" charset="0"/>
              </a:rPr>
            </a:br>
            <a:r>
              <a:rPr lang="de-DE" dirty="0">
                <a:latin typeface="Calibri" pitchFamily="34" charset="0"/>
                <a:cs typeface="Calibri" pitchFamily="34" charset="0"/>
              </a:rPr>
              <a:t>Senat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7E0ECFE-4652-4C77-AFC2-23ACF4FFCC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078" y="70641"/>
            <a:ext cx="4695985" cy="6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49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B198-73FA-487A-85B1-FB23424C8BEB}" type="slidenum">
              <a:rPr lang="de-DE"/>
              <a:pPr/>
              <a:t>18</a:t>
            </a:fld>
            <a:r>
              <a:rPr lang="de-DE" dirty="0"/>
              <a:t> Informationsveranstaltung Gremienwahlen	© 2021 Universität Tübingen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19138" y="4538185"/>
            <a:ext cx="2890837" cy="369332"/>
          </a:xfrm>
        </p:spPr>
        <p:txBody>
          <a:bodyPr/>
          <a:lstStyle/>
          <a:p>
            <a:r>
              <a:rPr lang="de-DE" dirty="0">
                <a:latin typeface="Calibri" pitchFamily="34" charset="0"/>
                <a:cs typeface="Calibri" pitchFamily="34" charset="0"/>
              </a:rPr>
              <a:t>                                     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869201" y="1627822"/>
            <a:ext cx="285273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de-DE" kern="0" dirty="0">
                <a:latin typeface="Calibri" pitchFamily="34" charset="0"/>
                <a:cs typeface="Calibri" pitchFamily="34" charset="0"/>
              </a:rPr>
              <a:t>                                    </a:t>
            </a:r>
            <a:r>
              <a:rPr lang="de-DE" dirty="0">
                <a:latin typeface="Calibri" pitchFamily="34" charset="0"/>
                <a:cs typeface="Calibri" pitchFamily="34" charset="0"/>
              </a:rPr>
              <a:t>Stimmzettel </a:t>
            </a:r>
            <a:br>
              <a:rPr lang="de-DE" dirty="0">
                <a:latin typeface="Calibri" pitchFamily="34" charset="0"/>
                <a:cs typeface="Calibri" pitchFamily="34" charset="0"/>
              </a:rPr>
            </a:br>
            <a:r>
              <a:rPr lang="de-DE" dirty="0">
                <a:latin typeface="Calibri" pitchFamily="34" charset="0"/>
                <a:cs typeface="Calibri" pitchFamily="34" charset="0"/>
              </a:rPr>
              <a:t>Fakultätsrat</a:t>
            </a:r>
            <a:endParaRPr lang="de-DE" kern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FE9D0CE-7492-4273-92AA-B8EDD8A0D9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068" y="170726"/>
            <a:ext cx="4546487" cy="65380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B849E40-DE19-4F72-85FD-651057BE68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068" y="108115"/>
            <a:ext cx="4602998" cy="66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43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B198-73FA-487A-85B1-FB23424C8BEB}" type="slidenum">
              <a:rPr lang="de-DE"/>
              <a:pPr/>
              <a:t>19</a:t>
            </a:fld>
            <a:r>
              <a:rPr lang="de-DE" dirty="0"/>
              <a:t> Informationsveranstaltung Gremienwahlen	© 2021 Universität Tübingen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869201" y="1627822"/>
            <a:ext cx="285273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de-DE" kern="0" dirty="0">
                <a:latin typeface="Calibri" pitchFamily="34" charset="0"/>
                <a:cs typeface="Calibri" pitchFamily="34" charset="0"/>
              </a:rPr>
              <a:t>                                    </a:t>
            </a:r>
            <a:r>
              <a:rPr lang="de-DE" kern="0" dirty="0">
                <a:latin typeface="Calibri" pitchFamily="34" charset="0"/>
              </a:rPr>
              <a:t>Stimmzettel </a:t>
            </a:r>
            <a:br>
              <a:rPr lang="de-DE" kern="0" dirty="0">
                <a:latin typeface="Calibri" pitchFamily="34" charset="0"/>
              </a:rPr>
            </a:br>
            <a:r>
              <a:rPr lang="de-DE" kern="0" dirty="0">
                <a:latin typeface="Calibri" pitchFamily="34" charset="0"/>
              </a:rPr>
              <a:t>Studierendenrat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75E6A6-CAF8-4324-B3D4-9493D19120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332" y="158074"/>
            <a:ext cx="4644510" cy="66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6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9138" y="6435914"/>
            <a:ext cx="7705725" cy="152400"/>
          </a:xfrm>
        </p:spPr>
        <p:txBody>
          <a:bodyPr/>
          <a:lstStyle/>
          <a:p>
            <a:fld id="{69454D9C-FFBC-467D-976F-02A32D38049F}" type="slidenum">
              <a:rPr lang="de-DE"/>
              <a:pPr/>
              <a:t>2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77365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Was wird gewählt:</a:t>
            </a:r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5476875" y="2200275"/>
            <a:ext cx="294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92957" y="1111379"/>
            <a:ext cx="7150893" cy="56323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r>
              <a:rPr lang="de-DE" sz="2000" b="1" kern="0" dirty="0">
                <a:latin typeface="Calibri" pitchFamily="34" charset="0"/>
                <a:cs typeface="Calibri" pitchFamily="34" charset="0"/>
              </a:rPr>
              <a:t>Senat</a:t>
            </a:r>
          </a:p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r>
              <a:rPr lang="de-DE" sz="2000" b="1" kern="0" dirty="0">
                <a:latin typeface="Calibri" pitchFamily="34" charset="0"/>
                <a:cs typeface="Calibri" pitchFamily="34" charset="0"/>
              </a:rPr>
              <a:t>Fakultätsräte /</a:t>
            </a:r>
            <a:br>
              <a:rPr lang="de-DE" sz="2000" b="1" kern="0" dirty="0">
                <a:latin typeface="Calibri" pitchFamily="34" charset="0"/>
                <a:cs typeface="Calibri" pitchFamily="34" charset="0"/>
              </a:rPr>
            </a:b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Zentrumsrat ZITh</a:t>
            </a:r>
          </a:p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r>
              <a:rPr lang="de-DE" sz="2000" b="1" kern="0" dirty="0">
                <a:latin typeface="Calibri" pitchFamily="34" charset="0"/>
                <a:cs typeface="Calibri" pitchFamily="34" charset="0"/>
              </a:rPr>
              <a:t>Studierendenrat</a:t>
            </a:r>
          </a:p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r>
              <a:rPr lang="de-DE" sz="2000" b="1" kern="0" dirty="0">
                <a:latin typeface="Calibri" pitchFamily="34" charset="0"/>
                <a:cs typeface="Calibri" pitchFamily="34" charset="0"/>
              </a:rPr>
              <a:t>Fakultätsvertretungen</a:t>
            </a:r>
          </a:p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r>
              <a:rPr lang="de-DE" sz="2000" b="1" kern="0" dirty="0">
                <a:latin typeface="Calibri" pitchFamily="34" charset="0"/>
                <a:cs typeface="Calibri" pitchFamily="34" charset="0"/>
              </a:rPr>
              <a:t>					</a:t>
            </a:r>
          </a:p>
          <a:p>
            <a:r>
              <a:rPr lang="de-DE" sz="2000" b="1" kern="0" dirty="0">
                <a:latin typeface="Calibri" pitchFamily="34" charset="0"/>
                <a:cs typeface="Calibri" pitchFamily="34" charset="0"/>
              </a:rPr>
              <a:t>Wahlgruppe Studierende und </a:t>
            </a:r>
            <a:r>
              <a:rPr lang="de-DE" sz="2000" b="1" kern="0" dirty="0" err="1">
                <a:latin typeface="Calibri" pitchFamily="34" charset="0"/>
                <a:cs typeface="Calibri" pitchFamily="34" charset="0"/>
              </a:rPr>
              <a:t>eingeschr</a:t>
            </a: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. DoktorandInnen </a:t>
            </a:r>
          </a:p>
          <a:p>
            <a:endParaRPr lang="de-DE" sz="2000" b="1" kern="0" dirty="0">
              <a:latin typeface="Calibri" pitchFamily="34" charset="0"/>
            </a:endParaRPr>
          </a:p>
          <a:p>
            <a:r>
              <a:rPr lang="de-DE" sz="2000" b="1" kern="0" dirty="0">
                <a:latin typeface="Calibri" pitchFamily="34" charset="0"/>
              </a:rPr>
              <a:t>Wahlgruppe Studierende und</a:t>
            </a:r>
          </a:p>
          <a:p>
            <a:r>
              <a:rPr lang="de-DE" sz="2000" b="1" kern="0" dirty="0">
                <a:latin typeface="Calibri" pitchFamily="34" charset="0"/>
              </a:rPr>
              <a:t>eingeschriebene </a:t>
            </a:r>
            <a:r>
              <a:rPr lang="de-DE" sz="2000" b="1" kern="0" dirty="0" err="1">
                <a:latin typeface="Calibri" pitchFamily="34" charset="0"/>
              </a:rPr>
              <a:t>DoktorandInnen</a:t>
            </a:r>
            <a:endParaRPr lang="de-DE" sz="2000" b="1" kern="0" dirty="0">
              <a:latin typeface="Calibri" pitchFamily="34" charset="0"/>
            </a:endParaRPr>
          </a:p>
          <a:p>
            <a:endParaRPr lang="de-DE" sz="2000" b="1" kern="0" dirty="0">
              <a:latin typeface="Calibri" pitchFamily="34" charset="0"/>
            </a:endParaRPr>
          </a:p>
          <a:p>
            <a:pPr>
              <a:buFontTx/>
              <a:buChar char="-"/>
            </a:pPr>
            <a:endParaRPr lang="de-DE" sz="2000" b="1" kern="0" dirty="0">
              <a:latin typeface="Calibri" pitchFamily="34" charset="0"/>
            </a:endParaRPr>
          </a:p>
          <a:p>
            <a:r>
              <a:rPr lang="de-DE" sz="2000" b="1" kern="0" dirty="0">
                <a:latin typeface="Calibri" pitchFamily="34" charset="0"/>
                <a:cs typeface="Calibri" pitchFamily="34" charset="0"/>
              </a:rPr>
              <a:t>Wahlgruppe Studierende (inkl. </a:t>
            </a:r>
            <a:r>
              <a:rPr lang="de-DE" sz="2000" b="1" kern="0" dirty="0" err="1">
                <a:latin typeface="Calibri" pitchFamily="34" charset="0"/>
                <a:cs typeface="Calibri" pitchFamily="34" charset="0"/>
              </a:rPr>
              <a:t>eingeschr</a:t>
            </a: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. </a:t>
            </a:r>
            <a:r>
              <a:rPr lang="de-DE" sz="2000" b="1" kern="0" dirty="0" err="1">
                <a:latin typeface="Calibri" pitchFamily="34" charset="0"/>
                <a:cs typeface="Calibri" pitchFamily="34" charset="0"/>
              </a:rPr>
              <a:t>DoktorandInnen</a:t>
            </a: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)</a:t>
            </a:r>
          </a:p>
          <a:p>
            <a:endParaRPr lang="de-DE" sz="2000" b="1" kern="0" dirty="0">
              <a:latin typeface="Calibri" pitchFamily="34" charset="0"/>
            </a:endParaRPr>
          </a:p>
          <a:p>
            <a:endParaRPr lang="de-DE" sz="2000" b="1" kern="0" dirty="0">
              <a:latin typeface="Calibri" pitchFamily="34" charset="0"/>
            </a:endParaRPr>
          </a:p>
          <a:p>
            <a:r>
              <a:rPr lang="de-DE" sz="2000" b="1" kern="0" dirty="0">
                <a:latin typeface="Calibri" pitchFamily="34" charset="0"/>
                <a:cs typeface="Calibri" pitchFamily="34" charset="0"/>
              </a:rPr>
              <a:t>Wahlgruppe Studierende inkl. </a:t>
            </a:r>
            <a:r>
              <a:rPr lang="de-DE" sz="2000" b="1" kern="0" dirty="0" err="1">
                <a:latin typeface="Calibri" pitchFamily="34" charset="0"/>
                <a:cs typeface="Calibri" pitchFamily="34" charset="0"/>
              </a:rPr>
              <a:t>eingeschr</a:t>
            </a: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. DoktorandInnen (nur Fak. 3)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441276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B198-73FA-487A-85B1-FB23424C8BEB}" type="slidenum">
              <a:rPr lang="de-DE"/>
              <a:pPr/>
              <a:t>20</a:t>
            </a:fld>
            <a:r>
              <a:rPr lang="de-DE" dirty="0"/>
              <a:t> Informationsveranstaltung Gremienwahlen	© 2021 Universität Tübingen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90588" y="4609390"/>
            <a:ext cx="2890837" cy="369332"/>
          </a:xfrm>
        </p:spPr>
        <p:txBody>
          <a:bodyPr/>
          <a:lstStyle/>
          <a:p>
            <a:r>
              <a:rPr lang="de-DE" dirty="0">
                <a:latin typeface="Calibri" pitchFamily="34" charset="0"/>
                <a:cs typeface="Calibri" pitchFamily="34" charset="0"/>
              </a:rPr>
              <a:t>                                     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869201" y="1627822"/>
            <a:ext cx="285273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de-DE" kern="0" dirty="0">
                <a:latin typeface="Calibri" pitchFamily="34" charset="0"/>
                <a:cs typeface="Calibri" pitchFamily="34" charset="0"/>
              </a:rPr>
              <a:t>                                    </a:t>
            </a:r>
            <a:r>
              <a:rPr lang="de-DE" dirty="0">
                <a:latin typeface="Calibri" pitchFamily="34" charset="0"/>
                <a:cs typeface="Calibri" pitchFamily="34" charset="0"/>
              </a:rPr>
              <a:t>Stimmzettel </a:t>
            </a:r>
            <a:br>
              <a:rPr lang="de-DE" dirty="0">
                <a:latin typeface="Calibri" pitchFamily="34" charset="0"/>
                <a:cs typeface="Calibri" pitchFamily="34" charset="0"/>
              </a:rPr>
            </a:br>
            <a:r>
              <a:rPr lang="de-DE" dirty="0">
                <a:latin typeface="Calibri" pitchFamily="34" charset="0"/>
                <a:cs typeface="Calibri" pitchFamily="34" charset="0"/>
              </a:rPr>
              <a:t>Fakultätsvertretung</a:t>
            </a:r>
            <a:endParaRPr lang="de-DE" kern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20693A-38DE-4EE0-8187-6CECE6611B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569" y="71402"/>
            <a:ext cx="4641743" cy="67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56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21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47917" y="863828"/>
            <a:ext cx="31384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anose="020F0502020204030204" pitchFamily="34" charset="0"/>
                <a:cs typeface="Calibri" pitchFamily="34" charset="0"/>
              </a:rPr>
              <a:t>Wahlurnen </a:t>
            </a:r>
          </a:p>
          <a:p>
            <a:pPr fontAlgn="ctr"/>
            <a:r>
              <a:rPr lang="de-DE" b="1" dirty="0">
                <a:latin typeface="Calibri" panose="020F0502020204030204" pitchFamily="34" charset="0"/>
              </a:rPr>
              <a:t>Übersicht Stimmzettelfarben</a:t>
            </a:r>
          </a:p>
          <a:p>
            <a:pPr fontAlgn="ctr"/>
            <a:endParaRPr lang="de-DE" b="1" dirty="0">
              <a:latin typeface="Calibri" panose="020F0502020204030204" pitchFamily="34" charset="0"/>
            </a:endParaRPr>
          </a:p>
          <a:p>
            <a:endParaRPr lang="de-DE" sz="2800" b="1" dirty="0">
              <a:latin typeface="Calibri" pitchFamily="34" charset="0"/>
              <a:cs typeface="Calibri" pitchFamily="34" charset="0"/>
            </a:endParaRPr>
          </a:p>
          <a:p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12942" y="1694808"/>
            <a:ext cx="4142519" cy="125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Getrennte Urnen für jedes Gremium (Senat, Fakultätsräte, StuRa und Fakultätsvertretung), entsprechend mit Schildern beschriftet.</a:t>
            </a:r>
            <a:endParaRPr lang="de-DE" sz="2000" b="1" kern="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de-DE" sz="2000" b="1" kern="0" dirty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A91C26-D28F-4926-97BE-F4C71EB370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0" y="2874934"/>
            <a:ext cx="4864240" cy="38670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12A799A-99C9-4DCA-A2CF-6C3854EFDC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962" y="97957"/>
            <a:ext cx="4686503" cy="664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40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22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Wahlhandlung - Stimmabgabevermerk</a:t>
            </a:r>
            <a:endParaRPr lang="de-DE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92956" y="1962150"/>
            <a:ext cx="7700963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0000" lvl="2" indent="-180000">
              <a:lnSpc>
                <a:spcPct val="90000"/>
              </a:lnSpc>
              <a:spcAft>
                <a:spcPts val="1200"/>
              </a:spcAft>
              <a:buFontTx/>
              <a:buChar char="-"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Ein Mitglied des Abstimmungsausschusses vermerkt die Stimmabgabe durch Ankreuzen im Wählerverzeichnis in den dafür vorgesehen Spalten (Senat, Fakultätsräte/ Zentrumsrat, Studierendenrat und/oder Fakultäts-vertretungen)</a:t>
            </a:r>
          </a:p>
          <a:p>
            <a:pPr marL="180000" lvl="2" indent="-180000">
              <a:lnSpc>
                <a:spcPct val="90000"/>
              </a:lnSpc>
              <a:spcAft>
                <a:spcPts val="1200"/>
              </a:spcAft>
              <a:buFontTx/>
              <a:buChar char="-"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Ein Mitglied des Abstimmungsausschusses überwacht den Einwurf der Stimmzettel in die richtige Wahlurne.</a:t>
            </a:r>
          </a:p>
        </p:txBody>
      </p:sp>
    </p:spTree>
    <p:extLst>
      <p:ext uri="{BB962C8B-B14F-4D97-AF65-F5344CB8AC3E}">
        <p14:creationId xmlns:p14="http://schemas.microsoft.com/office/powerpoint/2010/main" val="3639715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23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Wahlhandlung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– Stimmabgabe durch Briefwahl</a:t>
            </a:r>
          </a:p>
          <a:p>
            <a:endParaRPr lang="de-DE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92956" y="1849427"/>
            <a:ext cx="7700963" cy="428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0000" lvl="2" indent="-180000">
              <a:lnSpc>
                <a:spcPct val="90000"/>
              </a:lnSpc>
              <a:spcAft>
                <a:spcPts val="1200"/>
              </a:spcAft>
              <a:buFontTx/>
              <a:buChar char="-"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Die Ausgabe der Wahlbriefe ist im Wählerverzeichnis unter der Spalte „Bemerkungen“ mit „</a:t>
            </a:r>
            <a:r>
              <a:rPr lang="de-DE" sz="2400" b="1" kern="0" dirty="0" err="1">
                <a:latin typeface="Calibri" pitchFamily="34" charset="0"/>
                <a:cs typeface="Calibri" pitchFamily="34" charset="0"/>
              </a:rPr>
              <a:t>bw</a:t>
            </a: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“ vermerkt. Die Wahlleitung bringt die eingegangenen Wahlbriefe während der Wahlzeiten zum Auspacken in die jeweiligen Wahllokale.</a:t>
            </a:r>
          </a:p>
          <a:p>
            <a:pPr marL="180000" lvl="2" indent="-180000">
              <a:lnSpc>
                <a:spcPct val="90000"/>
              </a:lnSpc>
              <a:spcAft>
                <a:spcPts val="1200"/>
              </a:spcAft>
              <a:buFontTx/>
              <a:buChar char="-"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Prüfen der Wahlberechtigung: Wenn der Wahlschein fehlt oder die Unterschrift auf dem Wahlschein fehlt, Wahlbrief zurückweisen; </a:t>
            </a:r>
            <a:r>
              <a:rPr lang="de-DE" sz="2400" b="1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Wahlbrief und Wahlschein </a:t>
            </a: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der Niederschrift als Anlage beifügen.</a:t>
            </a:r>
          </a:p>
          <a:p>
            <a:pPr marL="180000" lvl="2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e-DE" sz="2400" b="1" kern="0" dirty="0">
                <a:latin typeface="Calibri" pitchFamily="34" charset="0"/>
                <a:cs typeface="Calibri" pitchFamily="34" charset="0"/>
              </a:rPr>
              <a:t>Stimmabgabe im Wählerverzeichnis durch Ankreuzen vermerken (eine persönliche Stimmabgabe ist dann nicht mehr möglich).</a:t>
            </a:r>
          </a:p>
        </p:txBody>
      </p:sp>
    </p:spTree>
    <p:extLst>
      <p:ext uri="{BB962C8B-B14F-4D97-AF65-F5344CB8AC3E}">
        <p14:creationId xmlns:p14="http://schemas.microsoft.com/office/powerpoint/2010/main" val="3867040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24</a:t>
            </a:fld>
            <a:r>
              <a:rPr lang="de-DE" dirty="0"/>
              <a:t> | Informationsveranstaltung Gremienwahlen	© 2021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Wahlhandlung</a:t>
            </a:r>
            <a:endParaRPr lang="de-DE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92956" y="1725603"/>
            <a:ext cx="7700963" cy="440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de-DE" sz="2000" b="1" dirty="0">
                <a:latin typeface="Calibri" pitchFamily="34" charset="0"/>
                <a:cs typeface="Calibri" pitchFamily="34" charset="0"/>
              </a:rPr>
              <a:t>Stimmabgabe </a:t>
            </a:r>
          </a:p>
          <a:p>
            <a:pPr marL="0" lvl="2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de-DE" sz="2000" b="1" dirty="0">
                <a:latin typeface="Calibri" pitchFamily="34" charset="0"/>
                <a:cs typeface="Calibri" pitchFamily="34" charset="0"/>
              </a:rPr>
              <a:t>durch Briefwahl</a:t>
            </a:r>
          </a:p>
          <a:p>
            <a:pPr marL="0" lvl="2" indent="0">
              <a:lnSpc>
                <a:spcPct val="90000"/>
              </a:lnSpc>
              <a:spcAft>
                <a:spcPts val="1200"/>
              </a:spcAft>
              <a:buNone/>
            </a:pPr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pPr marL="0" lvl="2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Wahlschein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712EF04-90A3-4665-AC5C-E60A93E4E9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492" y="50351"/>
            <a:ext cx="4776670" cy="67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84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25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Wahlhandlung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– Stimmabgabe durch Briefwahl</a:t>
            </a:r>
          </a:p>
          <a:p>
            <a:endParaRPr lang="de-DE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92956" y="1849427"/>
            <a:ext cx="7700963" cy="428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0000" lvl="2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Stimmzettel aus Stimmzettelumschlägen herausnehmen:</a:t>
            </a:r>
          </a:p>
          <a:p>
            <a:pPr marL="537188" lvl="3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Senat: </a:t>
            </a:r>
            <a:r>
              <a:rPr lang="de-DE" sz="2200" b="1" kern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roter Umschlag</a:t>
            </a:r>
          </a:p>
          <a:p>
            <a:pPr marL="537188" lvl="3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Fakultätsräte: </a:t>
            </a:r>
            <a:r>
              <a:rPr lang="de-DE" sz="22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de-DE" sz="22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eiger Umschlag</a:t>
            </a:r>
          </a:p>
          <a:p>
            <a:pPr marL="537188" lvl="3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e-DE" sz="2200" b="1" kern="0" dirty="0" err="1">
                <a:latin typeface="Calibri" pitchFamily="34" charset="0"/>
                <a:cs typeface="Calibri" pitchFamily="34" charset="0"/>
              </a:rPr>
              <a:t>Stura</a:t>
            </a: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: </a:t>
            </a:r>
            <a:r>
              <a:rPr lang="de-DE" sz="2200" b="1" kern="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blauer Umschlag</a:t>
            </a:r>
          </a:p>
          <a:p>
            <a:pPr marL="537188" lvl="3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Fakultätsvertretung (nur Jurist. Fakultät): </a:t>
            </a:r>
            <a:r>
              <a:rPr lang="de-DE" sz="2200" b="1" kern="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grüner Umschlag</a:t>
            </a:r>
          </a:p>
          <a:p>
            <a:pPr marL="180000" lvl="2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Einwerfen der gefalteten Stimmzettel (ungeöffnet!) in die Wahlurne</a:t>
            </a:r>
          </a:p>
          <a:p>
            <a:pPr marL="180000" lvl="2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Bei dieser Wahl haben 170 Studierende und 20 DoktorandInnen Briefwahl beantragt.</a:t>
            </a:r>
          </a:p>
          <a:p>
            <a:pPr marL="180000" lvl="2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  <a:t>Wichtig: Die Wahlbriefe müssen in den Zeiten abgearbeitet werden, in denen keine Wahlhandlungen vor Ort erfolgen! </a:t>
            </a:r>
          </a:p>
          <a:p>
            <a:pPr marL="180000" lvl="2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de-DE" sz="2200" b="1" kern="0" dirty="0">
              <a:solidFill>
                <a:srgbClr val="C00000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70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8296" y="6524626"/>
            <a:ext cx="7705725" cy="152400"/>
          </a:xfrm>
        </p:spPr>
        <p:txBody>
          <a:bodyPr/>
          <a:lstStyle/>
          <a:p>
            <a:fld id="{69454D9C-FFBC-467D-976F-02A32D38049F}" type="slidenum">
              <a:rPr lang="de-DE"/>
              <a:pPr/>
              <a:t>26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Für einen reibungslosen Verlauf</a:t>
            </a:r>
            <a:endParaRPr lang="de-DE" sz="2800" b="1" dirty="0">
              <a:latin typeface="Calibri" pitchFamily="34" charset="0"/>
              <a:cs typeface="Calibri" pitchFamily="34" charset="0"/>
            </a:endParaRPr>
          </a:p>
          <a:p>
            <a:endParaRPr lang="de-DE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92956" y="1838552"/>
            <a:ext cx="7700963" cy="450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0000" lvl="2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Keine Wahlaufrufe, Flyer, Wahlplakate: bitte regelmäßig kontrollieren.</a:t>
            </a:r>
          </a:p>
          <a:p>
            <a:pPr marL="180000" lvl="2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Bei großen Räumen, z.B. Eingangshalle, ist die Abgrenzung des Wahlraums auf eine fiktive Größe, ausgerichtet auf die technische Abwicklung der Wahl, festzulegen.</a:t>
            </a:r>
          </a:p>
          <a:p>
            <a:pPr marL="180000" lvl="2" indent="-1800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Nach Abschluss des ersten Wahltages müssen die Wahlurnen  versiegelt und zusammen mit den Unterlagen in einem verschließbaren Raum aufbewahrt werden (Absprache m. d. Hausmeistern).</a:t>
            </a:r>
          </a:p>
          <a:p>
            <a:pPr marL="0" lvl="2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de-DE" sz="2200" b="1" kern="0" dirty="0">
                <a:solidFill>
                  <a:srgbClr val="C00000"/>
                </a:solidFill>
                <a:latin typeface="Calibri" panose="020F0502020204030204" pitchFamily="34" charset="0"/>
              </a:rPr>
              <a:t>Bitte überprüfen Sie u</a:t>
            </a:r>
            <a:r>
              <a:rPr lang="de-DE" sz="2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  <a:t>nbedingt regelmäßig die Restmenge an Stimmzetteln und teilen Sie zur Neige gehende Vorräte rechtzeitig und unverzüglich der Wahlleitung mit! </a:t>
            </a:r>
            <a:endParaRPr lang="de-DE" sz="2200" kern="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67040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27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Niederschriften</a:t>
            </a:r>
            <a:endParaRPr lang="de-DE" sz="2800" b="1" dirty="0">
              <a:latin typeface="Calibri" pitchFamily="34" charset="0"/>
              <a:cs typeface="Calibri" pitchFamily="34" charset="0"/>
            </a:endParaRPr>
          </a:p>
          <a:p>
            <a:endParaRPr lang="de-DE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92956" y="1897052"/>
            <a:ext cx="7700963" cy="445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-"/>
            </a:pPr>
            <a:r>
              <a:rPr lang="de-DE" sz="2200" b="1" dirty="0">
                <a:latin typeface="Calibri" panose="020F0502020204030204" pitchFamily="34" charset="0"/>
              </a:rPr>
              <a:t>Jeder Abstimmungsausschuss muss zwei Niederschriften (Protokolle) führen:</a:t>
            </a:r>
          </a:p>
          <a:p>
            <a:pPr lvl="1"/>
            <a:r>
              <a:rPr lang="de-DE" sz="2200" dirty="0">
                <a:latin typeface="Calibri" panose="020F0502020204030204" pitchFamily="34" charset="0"/>
              </a:rPr>
              <a:t>Niederschrift über die </a:t>
            </a:r>
            <a:r>
              <a:rPr lang="de-DE" sz="2200" b="1" dirty="0">
                <a:latin typeface="Calibri" panose="020F0502020204030204" pitchFamily="34" charset="0"/>
              </a:rPr>
              <a:t>Anwesenheitszeiten</a:t>
            </a:r>
            <a:r>
              <a:rPr lang="de-DE" sz="2200" dirty="0">
                <a:latin typeface="Calibri" panose="020F0502020204030204" pitchFamily="34" charset="0"/>
              </a:rPr>
              <a:t> der Wahlhelfer/innen und über besondere Vorkommnisse: muss von allen Mitgliedern des Abstimmungsausschusses unterschrieben werden.</a:t>
            </a:r>
          </a:p>
          <a:p>
            <a:pPr lvl="1"/>
            <a:r>
              <a:rPr lang="de-DE" sz="2200" dirty="0">
                <a:latin typeface="Calibri" panose="020F0502020204030204" pitchFamily="34" charset="0"/>
              </a:rPr>
              <a:t>Niederschrift über die </a:t>
            </a:r>
            <a:r>
              <a:rPr lang="de-DE" sz="2200" b="1" dirty="0">
                <a:latin typeface="Calibri" panose="020F0502020204030204" pitchFamily="34" charset="0"/>
              </a:rPr>
              <a:t>Ermittlung des Vorergebnisses  </a:t>
            </a:r>
            <a:r>
              <a:rPr lang="de-DE" sz="2200" dirty="0">
                <a:latin typeface="Calibri" panose="020F0502020204030204" pitchFamily="34" charset="0"/>
              </a:rPr>
              <a:t>- zum Eintragen der ermittelten Zahlen: muss von den Mitgliedern, die an der Vorermittlung beteiligt sind, unterschrieben werden.</a:t>
            </a:r>
          </a:p>
          <a:p>
            <a:pPr marL="361950" indent="-361950">
              <a:buNone/>
            </a:pPr>
            <a:r>
              <a:rPr lang="de-DE" sz="2200" b="1" dirty="0">
                <a:latin typeface="Calibri" panose="020F0502020204030204" pitchFamily="34" charset="0"/>
              </a:rPr>
              <a:t> </a:t>
            </a:r>
            <a:r>
              <a:rPr lang="de-DE" sz="2200" b="1" dirty="0">
                <a:solidFill>
                  <a:schemeClr val="bg2"/>
                </a:solidFill>
                <a:latin typeface="Calibri" panose="020F0502020204030204" pitchFamily="34" charset="0"/>
                <a:cs typeface="Arial"/>
              </a:rPr>
              <a:t>→ </a:t>
            </a:r>
            <a:r>
              <a:rPr lang="de-DE" sz="2200" b="1" dirty="0">
                <a:latin typeface="Calibri" panose="020F0502020204030204" pitchFamily="34" charset="0"/>
              </a:rPr>
              <a:t>Sie erhalten vorgefertigte Niederschriften, die nur noch ausgefüllt werden müssen. </a:t>
            </a:r>
            <a:r>
              <a:rPr lang="de-DE" sz="2200" b="1" kern="0" dirty="0">
                <a:solidFill>
                  <a:srgbClr val="C00000"/>
                </a:solidFill>
                <a:latin typeface="Calibri" panose="020F0502020204030204" pitchFamily="34" charset="0"/>
              </a:rPr>
              <a:t>Bitte die Unterschrift nicht vergessen!</a:t>
            </a:r>
          </a:p>
        </p:txBody>
      </p:sp>
    </p:spTree>
    <p:extLst>
      <p:ext uri="{BB962C8B-B14F-4D97-AF65-F5344CB8AC3E}">
        <p14:creationId xmlns:p14="http://schemas.microsoft.com/office/powerpoint/2010/main" val="688755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Wahlergebnis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- Vorermittlung</a:t>
            </a:r>
            <a:endParaRPr lang="de-DE" sz="2800" dirty="0"/>
          </a:p>
          <a:p>
            <a:endParaRPr lang="de-DE" sz="2800" b="1" dirty="0">
              <a:latin typeface="Calibri" pitchFamily="34" charset="0"/>
              <a:cs typeface="Calibri" pitchFamily="34" charset="0"/>
            </a:endParaRPr>
          </a:p>
          <a:p>
            <a:endParaRPr lang="de-DE" dirty="0"/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792957" y="1838325"/>
            <a:ext cx="7700962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0000" lvl="2" indent="-180000"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Die Wahlhandlung wird am Mittwoch, 28. Juni, um 17 Uhr  abgeschlossen. Die Wahlberechtigten, die zu diesem Zeitpunkt noch im Wahlraum anwesend sind, dürfen ihre Stimme noch abgeben.</a:t>
            </a:r>
          </a:p>
          <a:p>
            <a:pPr marL="180000" lvl="2" indent="-180000"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Die Vorermittlung (Zahl der Stimmzettel und der Stimmabgabe-vermerke) erfolgt vor Ort im Wahllokal (Ausnahme Clubhaus). </a:t>
            </a:r>
          </a:p>
          <a:p>
            <a:pPr marL="180000" lvl="2" indent="-180000"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Nach der letzten Stimmabgabe werden alle Stimmzettel und andere Unterlagen von den Tischen entfernt und zur Abgabe an die Wahlleitung aufbewahrt.</a:t>
            </a:r>
          </a:p>
          <a:p>
            <a:pPr marL="180000" lvl="2" indent="-180000"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Vorermittlung und Feststellung des Wahlergebnisses erfolgen hochschulöffentlich (bitte mitgelieferte Aushänge anbringen!). </a:t>
            </a:r>
          </a:p>
          <a:p>
            <a:pPr marL="180000" lvl="2" indent="-180000">
              <a:spcAft>
                <a:spcPts val="600"/>
              </a:spcAft>
              <a:buFontTx/>
              <a:buChar char="-"/>
            </a:pPr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spcAft>
                <a:spcPts val="600"/>
              </a:spcAft>
              <a:buFont typeface="Wingdings" pitchFamily="2" charset="2"/>
              <a:buNone/>
            </a:pPr>
            <a:endParaRPr lang="de-DE" kern="0" dirty="0"/>
          </a:p>
          <a:p>
            <a:pPr marL="180000" indent="-180000">
              <a:spcAft>
                <a:spcPts val="600"/>
              </a:spcAft>
              <a:buFontTx/>
              <a:buNone/>
            </a:pPr>
            <a:endParaRPr lang="de-DE" kern="0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9138" y="6519863"/>
            <a:ext cx="7705725" cy="152400"/>
          </a:xfrm>
        </p:spPr>
        <p:txBody>
          <a:bodyPr/>
          <a:lstStyle/>
          <a:p>
            <a:fld id="{69454D9C-FFBC-467D-976F-02A32D38049F}" type="slidenum">
              <a:rPr lang="de-DE"/>
              <a:pPr/>
              <a:t>28</a:t>
            </a:fld>
            <a:r>
              <a:rPr lang="de-DE" dirty="0"/>
              <a:t> | Informationsveranstaltung Gremienwahlen	© 2023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3867040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Wahlergebnis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- Vorermittlung</a:t>
            </a:r>
            <a:endParaRPr lang="de-DE" sz="2800" dirty="0"/>
          </a:p>
          <a:p>
            <a:endParaRPr lang="de-DE" sz="2800" b="1" dirty="0">
              <a:latin typeface="Calibri" pitchFamily="34" charset="0"/>
              <a:cs typeface="Calibri" pitchFamily="34" charset="0"/>
            </a:endParaRPr>
          </a:p>
          <a:p>
            <a:endParaRPr lang="de-DE" dirty="0"/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792957" y="2105025"/>
            <a:ext cx="7700962" cy="363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Sonderregelung für die Vorermittlung im Wahllokal </a:t>
            </a:r>
            <a:b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Clubhaus: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200" b="1" dirty="0">
                <a:latin typeface="Calibri" panose="020F0502020204030204" pitchFamily="34" charset="0"/>
                <a:cs typeface="Calibri" panose="020F0502020204030204" pitchFamily="34" charset="0"/>
              </a:rPr>
              <a:t>Da der Wahlraum ab 18:00 Uhr für eine andere Veranstaltung benötigt wird: Wahlurnen versiegeln und mit allen Unterlagen in die Alte Botanik, Wilhelmstraße 5, EG, Konferenzraum I, bringen und dort wie beschrieben die Vorermittlung des Wahlergebnisses durchführen.</a:t>
            </a:r>
          </a:p>
          <a:p>
            <a:pPr marL="180000" lvl="2" indent="-180000">
              <a:spcAft>
                <a:spcPts val="600"/>
              </a:spcAft>
              <a:buFontTx/>
              <a:buChar char="-"/>
            </a:pPr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spcAft>
                <a:spcPts val="600"/>
              </a:spcAft>
              <a:buFont typeface="Wingdings" pitchFamily="2" charset="2"/>
              <a:buNone/>
            </a:pPr>
            <a:endParaRPr lang="de-DE" kern="0" dirty="0"/>
          </a:p>
          <a:p>
            <a:pPr marL="180000" indent="-180000">
              <a:spcAft>
                <a:spcPts val="600"/>
              </a:spcAft>
              <a:buFontTx/>
              <a:buNone/>
            </a:pPr>
            <a:endParaRPr lang="de-DE" kern="0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9138" y="6519863"/>
            <a:ext cx="7705725" cy="152400"/>
          </a:xfrm>
        </p:spPr>
        <p:txBody>
          <a:bodyPr/>
          <a:lstStyle/>
          <a:p>
            <a:fld id="{69454D9C-FFBC-467D-976F-02A32D38049F}" type="slidenum">
              <a:rPr lang="de-DE"/>
              <a:pPr/>
              <a:t>29</a:t>
            </a:fld>
            <a:r>
              <a:rPr lang="de-DE" dirty="0"/>
              <a:t> | Informationsveranstaltung Gremienwahlen	© 2023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1876657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3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77365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Wahlzeiten</a:t>
            </a:r>
          </a:p>
          <a:p>
            <a:endParaRPr lang="de-DE" dirty="0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92956" y="2104178"/>
            <a:ext cx="7700963" cy="3487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72458" y="2459974"/>
            <a:ext cx="7344456" cy="277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3200" b="1" dirty="0">
                <a:latin typeface="Calibri" pitchFamily="34" charset="0"/>
                <a:cs typeface="Calibri" pitchFamily="34" charset="0"/>
              </a:rPr>
              <a:t>Dienstag,    27. Juni 2023,  9 - 17 Uhr</a:t>
            </a:r>
          </a:p>
          <a:p>
            <a:pPr>
              <a:lnSpc>
                <a:spcPct val="110000"/>
              </a:lnSpc>
            </a:pPr>
            <a:r>
              <a:rPr lang="de-DE" sz="3200" b="1" dirty="0">
                <a:latin typeface="Calibri" pitchFamily="34" charset="0"/>
                <a:cs typeface="Calibri" pitchFamily="34" charset="0"/>
              </a:rPr>
              <a:t>Mittwoch,  28. Juni 2023,  9 - 17 Uhr</a:t>
            </a:r>
          </a:p>
          <a:p>
            <a:pPr>
              <a:lnSpc>
                <a:spcPct val="110000"/>
              </a:lnSpc>
            </a:pPr>
            <a:endParaRPr lang="de-DE" sz="20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2000" b="1" dirty="0">
                <a:latin typeface="Calibri" pitchFamily="34" charset="0"/>
                <a:cs typeface="Calibri" pitchFamily="34" charset="0"/>
              </a:rPr>
              <a:t>Der Wahlraum darf in der Abstimmungszeit und bei der Vorabermittlung des Ergebnisses nicht abgeschlossen werden. </a:t>
            </a:r>
          </a:p>
          <a:p>
            <a:pPr>
              <a:lnSpc>
                <a:spcPct val="110000"/>
              </a:lnSpc>
            </a:pPr>
            <a:endParaRPr lang="de-DE" sz="2000" b="1" dirty="0">
              <a:latin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2000" b="1" dirty="0">
                <a:latin typeface="Calibri" pitchFamily="34" charset="0"/>
              </a:rPr>
              <a:t>Durchgehend Anwesenheitspflicht von mindestens zwei Mitgliedern.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55787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6754" y="6519863"/>
            <a:ext cx="7705725" cy="152400"/>
          </a:xfrm>
        </p:spPr>
        <p:txBody>
          <a:bodyPr/>
          <a:lstStyle/>
          <a:p>
            <a:fld id="{69454D9C-FFBC-467D-976F-02A32D38049F}" type="slidenum">
              <a:rPr lang="de-DE"/>
              <a:pPr/>
              <a:t>30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Wahlergebnis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- Vorermittlung</a:t>
            </a:r>
            <a:endParaRPr lang="de-DE" sz="2800" dirty="0"/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792957" y="1658769"/>
            <a:ext cx="7700962" cy="458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0000" lvl="3" indent="-180000"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de-DE" sz="2000" b="1" kern="0" dirty="0">
                <a:latin typeface="Calibri" panose="020F0502020204030204" pitchFamily="34" charset="0"/>
              </a:rPr>
              <a:t>Öffnen der Wahlurne, Entnehmen der Stimmzettel und Entfalten auf DIN A 4-Größe.</a:t>
            </a:r>
          </a:p>
          <a:p>
            <a:pPr marL="180000" lvl="3" indent="-180000"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de-DE" sz="2000" b="1" kern="0" dirty="0">
                <a:latin typeface="Calibri" panose="020F0502020204030204" pitchFamily="34" charset="0"/>
              </a:rPr>
              <a:t>Sortieren der farblich verschiedenen Stimmzettel nach Gremium. </a:t>
            </a:r>
          </a:p>
          <a:p>
            <a:pPr marL="180000" lvl="3" indent="-180000"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de-DE" altLang="de-DE" sz="2000" b="1" kern="0" dirty="0">
                <a:latin typeface="Calibri" panose="020F0502020204030204" pitchFamily="34" charset="0"/>
              </a:rPr>
              <a:t>Aussortieren offenkundig ungültiger Stimmzettel </a:t>
            </a:r>
          </a:p>
          <a:p>
            <a:pPr marL="180000" lvl="3" indent="-180000"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de-DE" sz="2000" b="1" kern="0" dirty="0">
                <a:latin typeface="Calibri" panose="020F0502020204030204" pitchFamily="34" charset="0"/>
              </a:rPr>
              <a:t>Zählen der Abstimmungsvermerke im Wählerverzeichnis, getrennt nach Gremium, Zählen der Stimmzettel.</a:t>
            </a:r>
          </a:p>
          <a:p>
            <a:pPr marL="180000" lvl="3" indent="-180000"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de-DE" sz="2000" b="1" kern="0" dirty="0">
                <a:latin typeface="Calibri" panose="020F0502020204030204" pitchFamily="34" charset="0"/>
              </a:rPr>
              <a:t>Eintrag der Zahlen in die vorgefertigte Niederschrift. Grund der Differenz zwischen Anzahl der Abstimmungsvermerke im Wählerverzeichnis und der Zahl der Stimmzettel in der Niederschrift vermerken.</a:t>
            </a:r>
          </a:p>
          <a:p>
            <a:pPr marL="180000" lvl="3" indent="-180000"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de-DE" sz="2000" b="1" kern="0" dirty="0">
                <a:latin typeface="Calibri" panose="020F0502020204030204" pitchFamily="34" charset="0"/>
              </a:rPr>
              <a:t>Einlegen der Stimmzettel in die gelieferten Umschläge (200 Stimmzettel pro Umschlag) und entsprechende Kennzeichnung, </a:t>
            </a:r>
            <a:r>
              <a:rPr lang="de-DE" altLang="de-DE" sz="2000" b="1" kern="0" dirty="0">
                <a:latin typeface="Calibri" panose="020F0502020204030204" pitchFamily="34" charset="0"/>
              </a:rPr>
              <a:t>ungültige Stimmzettel in separaten Umschlag</a:t>
            </a:r>
          </a:p>
          <a:p>
            <a:pPr marL="0" lvl="3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de-DE" sz="2000" b="1" kern="0" dirty="0">
                <a:latin typeface="Calibri" panose="020F0502020204030204" pitchFamily="34" charset="0"/>
              </a:rPr>
              <a:t> </a:t>
            </a:r>
            <a:endParaRPr lang="de-DE" sz="2000" b="1" i="1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40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31</a:t>
            </a:fld>
            <a:r>
              <a:rPr lang="de-DE" dirty="0"/>
              <a:t> | Informationsveranstaltung Gremienwahlen	© 2021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Wahlergebnis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- Vorermittlung</a:t>
            </a:r>
            <a:endParaRPr lang="de-DE" sz="2800" dirty="0"/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544530" y="1756880"/>
            <a:ext cx="4153593" cy="455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3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de-DE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Ungültige Stimmzettel</a:t>
            </a:r>
          </a:p>
          <a:p>
            <a:pPr marL="342900" lvl="1" indent="-342900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tabLst>
                <a:tab pos="180975" algn="l"/>
                <a:tab pos="539750" algn="l"/>
              </a:tabLst>
              <a:defRPr/>
            </a:pPr>
            <a:r>
              <a:rPr lang="de-DE" altLang="de-DE" b="1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Bei Briefwahl: Kein amtlicher Stimmzettelumschlag oder amtlicher Stimmzettel, kein Stimmzettel im Umschlag, mehrere Stimmzettel in einem Umschlag</a:t>
            </a:r>
          </a:p>
          <a:p>
            <a:pPr marL="342900" lvl="1" indent="-342900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tabLst>
                <a:tab pos="180975" algn="l"/>
                <a:tab pos="539750" algn="l"/>
              </a:tabLst>
              <a:defRPr/>
            </a:pPr>
            <a:r>
              <a:rPr lang="de-DE" altLang="de-DE" b="1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Handschriftliche Hinzufügungen, z.B. weitere </a:t>
            </a:r>
            <a:r>
              <a:rPr lang="de-DE" altLang="de-DE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Namen oder </a:t>
            </a:r>
            <a:br>
              <a:rPr lang="de-DE" altLang="de-DE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(beleidigende) Bemerkungen </a:t>
            </a:r>
          </a:p>
          <a:p>
            <a:pPr marL="342900" lvl="1" indent="-342900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tabLst>
                <a:tab pos="180975" algn="l"/>
                <a:tab pos="539750" algn="l"/>
              </a:tabLst>
              <a:defRPr/>
            </a:pPr>
            <a:r>
              <a:rPr lang="de-DE" altLang="de-DE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Ganz durchgestrichene/durch-gerissene Stimmzettel</a:t>
            </a:r>
          </a:p>
          <a:p>
            <a:pPr marL="342900" lvl="1" indent="-342900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tabLst>
                <a:tab pos="180975" algn="l"/>
                <a:tab pos="539750" algn="l"/>
              </a:tabLst>
              <a:defRPr/>
            </a:pPr>
            <a:r>
              <a:rPr lang="de-DE" altLang="de-DE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Wenn der Wählerwille nicht zweifelsfrei erkennbar ist</a:t>
            </a:r>
          </a:p>
          <a:p>
            <a:pPr marL="342900" lvl="1" indent="-342900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tabLst>
                <a:tab pos="180975" algn="l"/>
                <a:tab pos="539750" algn="l"/>
              </a:tabLst>
              <a:defRPr/>
            </a:pPr>
            <a:r>
              <a:rPr lang="de-DE" altLang="de-DE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Wenn schon auf den ersten Blick zu viele Stimmen vergeben wurden</a:t>
            </a:r>
          </a:p>
          <a:p>
            <a:pPr marL="342900" lvl="1" indent="-342900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tabLst>
                <a:tab pos="180975" algn="l"/>
                <a:tab pos="539750" algn="l"/>
              </a:tabLst>
              <a:defRPr/>
            </a:pPr>
            <a:r>
              <a:rPr lang="de-DE" altLang="de-DE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Leere Stimmzettel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E368A3-2004-470A-843D-4D5C16D388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160" y="1309138"/>
            <a:ext cx="4238785" cy="545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94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32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Wahlergebnis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– Vorermittlung</a:t>
            </a:r>
          </a:p>
          <a:p>
            <a:endParaRPr lang="de-DE" dirty="0"/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792956" y="1895475"/>
            <a:ext cx="7700963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0000" lvl="1">
              <a:lnSpc>
                <a:spcPct val="80000"/>
              </a:lnSpc>
            </a:pPr>
            <a:r>
              <a:rPr lang="de-DE" b="1" kern="0" dirty="0">
                <a:latin typeface="Calibri" pitchFamily="34" charset="0"/>
                <a:cs typeface="Calibri" pitchFamily="34" charset="0"/>
              </a:rPr>
              <a:t>Nach Abschluss der Vorermittlung des Ergebnisses müssen folgende Wahlunterlagen an die Wahlleitung übergeben werden:</a:t>
            </a:r>
          </a:p>
          <a:p>
            <a:pPr marL="180000" lvl="1">
              <a:lnSpc>
                <a:spcPct val="80000"/>
              </a:lnSpc>
            </a:pPr>
            <a:endParaRPr lang="de-DE" b="1" kern="0" dirty="0">
              <a:latin typeface="Calibri" pitchFamily="34" charset="0"/>
              <a:cs typeface="Calibri" pitchFamily="34" charset="0"/>
            </a:endParaRPr>
          </a:p>
          <a:p>
            <a:pPr marL="361950" lvl="3" indent="-180975">
              <a:lnSpc>
                <a:spcPct val="100000"/>
              </a:lnSpc>
              <a:buFontTx/>
              <a:buChar char="-"/>
            </a:pPr>
            <a:r>
              <a:rPr lang="de-DE" sz="2000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Niederschrift über die Anwesenheitszeiten (</a:t>
            </a:r>
            <a:r>
              <a:rPr lang="de-DE" sz="2000" b="1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Bitte tragen Sie sich alle ein!</a:t>
            </a:r>
            <a:r>
              <a:rPr lang="de-DE" sz="2000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361950" lvl="3" indent="-180975">
              <a:lnSpc>
                <a:spcPct val="100000"/>
              </a:lnSpc>
              <a:buFontTx/>
              <a:buChar char="-"/>
            </a:pPr>
            <a:r>
              <a:rPr lang="de-DE" sz="2000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Niederschrift mit den Angaben über die Zahl der Stimmzettel und der Abstimmungsvermerke (</a:t>
            </a:r>
            <a:r>
              <a:rPr lang="de-DE" sz="2000" b="1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muss von allen bei der Vorermittlung anwesenden Mitgliedern des  Abstimmungsausschusses unterschrieben werden</a:t>
            </a:r>
            <a:r>
              <a:rPr lang="de-DE" sz="2000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361950" lvl="3" indent="-180975">
              <a:lnSpc>
                <a:spcPct val="100000"/>
              </a:lnSpc>
              <a:buFontTx/>
              <a:buChar char="-"/>
            </a:pPr>
            <a:r>
              <a:rPr lang="de-DE" sz="2000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die in Umschläge eingelegten Stimmzettel</a:t>
            </a:r>
          </a:p>
          <a:p>
            <a:pPr marL="361950" lvl="3" indent="-180975">
              <a:lnSpc>
                <a:spcPct val="100000"/>
              </a:lnSpc>
              <a:buFontTx/>
              <a:buChar char="-"/>
            </a:pPr>
            <a:r>
              <a:rPr lang="de-DE" sz="2000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die Wählerverzeichnisse</a:t>
            </a:r>
          </a:p>
          <a:p>
            <a:pPr marL="361950" lvl="3" indent="-180975">
              <a:lnSpc>
                <a:spcPct val="100000"/>
              </a:lnSpc>
              <a:buFontTx/>
              <a:buChar char="-"/>
            </a:pPr>
            <a:r>
              <a:rPr lang="de-DE" sz="2000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die Schlösser der Wahlurnen </a:t>
            </a:r>
          </a:p>
          <a:p>
            <a:pPr marL="179388" lvl="3" indent="0">
              <a:lnSpc>
                <a:spcPct val="100000"/>
              </a:lnSpc>
              <a:buNone/>
            </a:pPr>
            <a:endParaRPr lang="de-DE" sz="2000" kern="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  <a:p>
            <a:pPr marL="179388" lvl="3" indent="0">
              <a:lnSpc>
                <a:spcPct val="100000"/>
              </a:lnSpc>
              <a:buNone/>
            </a:pPr>
            <a:r>
              <a:rPr lang="de-DE" sz="2000" kern="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Die restlichen Unterlagen werden von der Fahrbereitschaft abgeholt.</a:t>
            </a:r>
          </a:p>
          <a:p>
            <a:pPr lvl="3">
              <a:lnSpc>
                <a:spcPct val="80000"/>
              </a:lnSpc>
              <a:buFontTx/>
              <a:buNone/>
            </a:pPr>
            <a:endParaRPr lang="de-DE" sz="500" b="1" kern="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  <a:p>
            <a:pPr marL="717550" lvl="2" indent="0">
              <a:lnSpc>
                <a:spcPct val="80000"/>
              </a:lnSpc>
              <a:buFont typeface="Wingdings" pitchFamily="2" charset="2"/>
              <a:buNone/>
            </a:pPr>
            <a:endParaRPr lang="de-DE" sz="1600" kern="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§"/>
            </a:pPr>
            <a:endParaRPr lang="de-DE" sz="1600" kern="0" dirty="0"/>
          </a:p>
        </p:txBody>
      </p:sp>
    </p:spTree>
    <p:extLst>
      <p:ext uri="{BB962C8B-B14F-4D97-AF65-F5344CB8AC3E}">
        <p14:creationId xmlns:p14="http://schemas.microsoft.com/office/powerpoint/2010/main" val="3867040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33</a:t>
            </a:fld>
            <a:r>
              <a:rPr lang="de-DE" dirty="0"/>
              <a:t> | Informationsveranstaltung Gremienwahlen	© 2021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Wahlergebnis</a:t>
            </a:r>
            <a:endParaRPr lang="de-DE" sz="2800" b="1" dirty="0">
              <a:latin typeface="Calibri" pitchFamily="34" charset="0"/>
              <a:cs typeface="Calibri" pitchFamily="34" charset="0"/>
            </a:endParaRPr>
          </a:p>
          <a:p>
            <a:endParaRPr lang="de-DE" dirty="0"/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792956" y="1895475"/>
            <a:ext cx="7700963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de-DE" sz="3200" b="1" dirty="0">
                <a:latin typeface="Calibri" pitchFamily="34" charset="0"/>
                <a:cs typeface="Calibri" pitchFamily="34" charset="0"/>
              </a:rPr>
              <a:t>-  Vorermittlung</a:t>
            </a:r>
            <a:endParaRPr lang="de-DE" sz="3200" kern="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§"/>
            </a:pPr>
            <a:endParaRPr lang="de-DE" sz="1600" kern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582AF0B-5C2A-4F20-B1B2-DDBFE009C3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48" y="69106"/>
            <a:ext cx="4499049" cy="66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93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34</a:t>
            </a:fld>
            <a:r>
              <a:rPr lang="de-DE" dirty="0"/>
              <a:t> | Informationsveranstaltung Gremienwahlen	© 2021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Wahlergebnis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– Vorermittlung</a:t>
            </a:r>
          </a:p>
          <a:p>
            <a:endParaRPr lang="de-DE" dirty="0"/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792956" y="1895475"/>
            <a:ext cx="7700963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80000"/>
              </a:lnSpc>
              <a:buFont typeface="Wingdings" pitchFamily="2" charset="2"/>
              <a:buChar char="§"/>
            </a:pPr>
            <a:endParaRPr lang="de-DE" sz="1600" kern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8D1FC9-75FD-4C61-B48D-E9374F5773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57" y="76200"/>
            <a:ext cx="4483650" cy="67055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F422B52-ADC9-4327-9478-4CB19DB328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993" y="76198"/>
            <a:ext cx="4542249" cy="66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3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35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Wahlergebnis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– Ergebnisermittlung</a:t>
            </a:r>
          </a:p>
          <a:p>
            <a:endParaRPr lang="de-DE" dirty="0"/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792956" y="1895475"/>
            <a:ext cx="77009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5537" lvl="1" indent="0">
              <a:lnSpc>
                <a:spcPct val="80000"/>
              </a:lnSpc>
              <a:buNone/>
            </a:pPr>
            <a:r>
              <a:rPr lang="de-DE" sz="22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Automatische Auszählung (hochschulöffentlich)</a:t>
            </a:r>
          </a:p>
          <a:p>
            <a:pPr marL="35537" lvl="1" indent="0">
              <a:lnSpc>
                <a:spcPct val="80000"/>
              </a:lnSpc>
              <a:buNone/>
            </a:pPr>
            <a:endParaRPr lang="de-DE" sz="2200" b="1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  <a:p>
            <a:pPr marL="361950" lvl="1" indent="-180975">
              <a:lnSpc>
                <a:spcPct val="100000"/>
              </a:lnSpc>
            </a:pPr>
            <a:r>
              <a:rPr lang="de-DE" sz="22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Das Einlesen (Scannen) der Stimmzettel findet im Gebäude Alte Botanik, DG, </a:t>
            </a:r>
            <a:r>
              <a:rPr lang="de-DE" sz="22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Zimmer 221, ab Donnerstag, 29. Juni 2023, 9 Uhr statt (VS ab Freitag, 2. Juli 2021).</a:t>
            </a:r>
          </a:p>
          <a:p>
            <a:pPr marL="180975" lvl="1" indent="0">
              <a:lnSpc>
                <a:spcPct val="100000"/>
              </a:lnSpc>
              <a:buNone/>
            </a:pPr>
            <a:endParaRPr lang="de-DE" sz="2200" b="1" dirty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  <a:p>
            <a:pPr marL="361950" lvl="1" indent="-180975">
              <a:lnSpc>
                <a:spcPct val="100000"/>
              </a:lnSpc>
            </a:pPr>
            <a:r>
              <a:rPr lang="de-DE" sz="22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Die Auswertung erfolgt zentral durch die Wahlleitung in der Alten Botanik, DG, Zimmer 219</a:t>
            </a:r>
            <a:r>
              <a:rPr lang="de-DE" sz="22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, ab Donnerstag, 29. Juni 2023, 9.30 Uhr (VS ab Freitag, 2. Juli 2021).</a:t>
            </a:r>
          </a:p>
        </p:txBody>
      </p:sp>
    </p:spTree>
    <p:extLst>
      <p:ext uri="{BB962C8B-B14F-4D97-AF65-F5344CB8AC3E}">
        <p14:creationId xmlns:p14="http://schemas.microsoft.com/office/powerpoint/2010/main" val="659258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97F04-DC9C-4055-8FC1-37B57676081D}" type="slidenum">
              <a:rPr lang="de-DE" smtClean="0"/>
              <a:pPr/>
              <a:t>36</a:t>
            </a:fld>
            <a:r>
              <a:rPr lang="de-DE" dirty="0"/>
              <a:t> | Informationsveranstaltung Gremienwahlen 	© 2023 Universität Tübingen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19089" y="1660684"/>
            <a:ext cx="1200150" cy="2215991"/>
          </a:xfrm>
        </p:spPr>
        <p:txBody>
          <a:bodyPr/>
          <a:lstStyle/>
          <a:p>
            <a:r>
              <a:rPr lang="de-DE" dirty="0"/>
              <a:t>Wahl-lokal </a:t>
            </a:r>
            <a:r>
              <a:rPr lang="de-DE" dirty="0" err="1"/>
              <a:t>Mor</a:t>
            </a:r>
            <a:r>
              <a:rPr lang="de-DE" dirty="0"/>
              <a:t>-gen-stelle 2014</a:t>
            </a:r>
          </a:p>
        </p:txBody>
      </p:sp>
      <p:pic>
        <p:nvPicPr>
          <p:cNvPr id="2050" name="Picture 2" descr="Y:\dez1\abt2\Wahlen\Wahlen 2014\Allgemeines\Bilder\DSC006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2619" y="914400"/>
            <a:ext cx="7052244" cy="528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193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97F04-DC9C-4055-8FC1-37B57676081D}" type="slidenum">
              <a:rPr lang="de-DE" smtClean="0"/>
              <a:pPr/>
              <a:t>37</a:t>
            </a:fld>
            <a:r>
              <a:rPr lang="de-DE" dirty="0"/>
              <a:t> | Informationsveranstaltung Gremienwahlen 	© 2023 Universität Tübingen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18" r="-143"/>
          <a:stretch/>
        </p:blipFill>
        <p:spPr bwMode="auto">
          <a:xfrm>
            <a:off x="1209710" y="840657"/>
            <a:ext cx="7372315" cy="540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19089" y="1660684"/>
            <a:ext cx="1200150" cy="2215991"/>
          </a:xfrm>
        </p:spPr>
        <p:txBody>
          <a:bodyPr/>
          <a:lstStyle/>
          <a:p>
            <a:r>
              <a:rPr lang="de-DE" dirty="0"/>
              <a:t>Wahl-lokal </a:t>
            </a:r>
            <a:r>
              <a:rPr lang="de-DE" dirty="0" err="1"/>
              <a:t>Mor</a:t>
            </a:r>
            <a:r>
              <a:rPr lang="de-DE" dirty="0"/>
              <a:t>-gen-stelle 2015</a:t>
            </a:r>
          </a:p>
        </p:txBody>
      </p:sp>
    </p:spTree>
    <p:extLst>
      <p:ext uri="{BB962C8B-B14F-4D97-AF65-F5344CB8AC3E}">
        <p14:creationId xmlns:p14="http://schemas.microsoft.com/office/powerpoint/2010/main" val="2397820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97F04-DC9C-4055-8FC1-37B57676081D}" type="slidenum">
              <a:rPr lang="de-DE" smtClean="0"/>
              <a:pPr/>
              <a:t>38</a:t>
            </a:fld>
            <a:r>
              <a:rPr lang="de-DE" dirty="0"/>
              <a:t> | Informationsveranstaltung Gremienwahlen 	© 2023 Universität Tübingen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19089" y="1660684"/>
            <a:ext cx="1200150" cy="2215991"/>
          </a:xfrm>
        </p:spPr>
        <p:txBody>
          <a:bodyPr/>
          <a:lstStyle/>
          <a:p>
            <a:r>
              <a:rPr lang="de-DE" dirty="0"/>
              <a:t>Wahl-lokal Neu-</a:t>
            </a:r>
            <a:r>
              <a:rPr lang="de-DE" dirty="0" err="1"/>
              <a:t>philo</a:t>
            </a:r>
            <a:r>
              <a:rPr lang="de-DE" dirty="0"/>
              <a:t>-</a:t>
            </a:r>
            <a:r>
              <a:rPr lang="de-DE" dirty="0" err="1"/>
              <a:t>logie</a:t>
            </a:r>
            <a:r>
              <a:rPr lang="de-DE" dirty="0"/>
              <a:t> 2014</a:t>
            </a:r>
          </a:p>
        </p:txBody>
      </p:sp>
      <p:pic>
        <p:nvPicPr>
          <p:cNvPr id="1026" name="Picture 2" descr="Y:\dez1\abt2\Wahlen\Wahlen 2014\Allgemeines\Bilder\DSC006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085" y="888500"/>
            <a:ext cx="7086778" cy="531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054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97F04-DC9C-4055-8FC1-37B57676081D}" type="slidenum">
              <a:rPr lang="de-DE" smtClean="0"/>
              <a:pPr/>
              <a:t>39</a:t>
            </a:fld>
            <a:r>
              <a:rPr lang="de-DE" dirty="0"/>
              <a:t> | Informationsveranstaltung Gremienwahlen 	© 2023 Universität Tübingen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57019" y="1819564"/>
            <a:ext cx="1178148" cy="2438400"/>
          </a:xfrm>
        </p:spPr>
        <p:txBody>
          <a:bodyPr/>
          <a:lstStyle/>
          <a:p>
            <a:r>
              <a:rPr lang="de-DE" dirty="0"/>
              <a:t>Wahl-lokal CRONA 2014</a:t>
            </a:r>
          </a:p>
        </p:txBody>
      </p:sp>
      <p:pic>
        <p:nvPicPr>
          <p:cNvPr id="3074" name="Picture 2" descr="Y:\dez1\abt2\Wahlen\Wahlen 2014\Allgemeines\Bilder\DSC006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166" y="904933"/>
            <a:ext cx="7099221" cy="532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342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9138" y="6519863"/>
            <a:ext cx="7705725" cy="152400"/>
          </a:xfrm>
        </p:spPr>
        <p:txBody>
          <a:bodyPr/>
          <a:lstStyle/>
          <a:p>
            <a:fld id="{69454D9C-FFBC-467D-976F-02A32D38049F}" type="slidenum">
              <a:rPr lang="de-DE"/>
              <a:pPr/>
              <a:t>4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77365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Wahlräume</a:t>
            </a:r>
          </a:p>
          <a:p>
            <a:endParaRPr lang="de-DE" dirty="0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92957" y="1902372"/>
            <a:ext cx="7700962" cy="35945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080407" y="2023408"/>
            <a:ext cx="7344456" cy="410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endParaRPr lang="de-DE" sz="8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de-DE" sz="2800" b="1" dirty="0">
                <a:latin typeface="Calibri" pitchFamily="34" charset="0"/>
                <a:cs typeface="Calibri" pitchFamily="34" charset="0"/>
              </a:rPr>
              <a:t>Hörsaalzentrum Morgenstelle, Foyer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de-DE" sz="2800" b="1" dirty="0">
                <a:latin typeface="Calibri" pitchFamily="34" charset="0"/>
                <a:cs typeface="Calibri" pitchFamily="34" charset="0"/>
              </a:rPr>
              <a:t>Clubhaus, Wilhelmstraße 30,</a:t>
            </a:r>
            <a:br>
              <a:rPr lang="de-DE" sz="2800" b="1" dirty="0">
                <a:latin typeface="Calibri" pitchFamily="34" charset="0"/>
                <a:cs typeface="Calibri" pitchFamily="34" charset="0"/>
              </a:rPr>
            </a:br>
            <a:r>
              <a:rPr lang="de-DE" sz="2800" b="1" dirty="0">
                <a:latin typeface="Calibri" pitchFamily="34" charset="0"/>
                <a:cs typeface="Calibri" pitchFamily="34" charset="0"/>
              </a:rPr>
              <a:t>Raum 3 (1. OG) (zwei Wahllokale)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de-DE" sz="2800" b="1" dirty="0">
                <a:latin typeface="Calibri" pitchFamily="34" charset="0"/>
                <a:cs typeface="Calibri" pitchFamily="34" charset="0"/>
              </a:rPr>
              <a:t>CRONA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de-DE" sz="2800" b="1" dirty="0">
                <a:latin typeface="Calibri" pitchFamily="34" charset="0"/>
                <a:cs typeface="Calibri" pitchFamily="34" charset="0"/>
              </a:rPr>
              <a:t>Neuphilologie (Brechtbau)</a:t>
            </a:r>
          </a:p>
          <a:p>
            <a:pPr>
              <a:lnSpc>
                <a:spcPct val="130000"/>
              </a:lnSpc>
            </a:pPr>
            <a:endParaRPr lang="de-DE" sz="24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de-DE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de-DE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71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819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Vielen Dank für Ihre Unterstützung.</a:t>
            </a:r>
            <a:endParaRPr lang="de-DE" sz="2800" b="1" dirty="0">
              <a:latin typeface="Calibri" pitchFamily="34" charset="0"/>
              <a:cs typeface="Calibri" pitchFamily="34" charset="0"/>
            </a:endParaRPr>
          </a:p>
          <a:p>
            <a:endParaRPr lang="de-DE" dirty="0"/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723901" y="1885950"/>
            <a:ext cx="7700962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76212" lvl="2" indent="0">
              <a:buFont typeface="Wingdings" pitchFamily="2" charset="2"/>
              <a:buNone/>
            </a:pPr>
            <a:r>
              <a:rPr lang="de-DE" sz="3200" b="1" kern="0" dirty="0">
                <a:latin typeface="Calibri" pitchFamily="34" charset="0"/>
                <a:cs typeface="Calibri" pitchFamily="34" charset="0"/>
              </a:rPr>
              <a:t>Kontakt für Rückfragen:</a:t>
            </a:r>
          </a:p>
          <a:p>
            <a:pPr marL="176212" lvl="2" indent="0">
              <a:buFont typeface="Wingdings" pitchFamily="2" charset="2"/>
              <a:buNone/>
            </a:pPr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pPr marL="176212" lvl="2" indent="0">
              <a:buNone/>
            </a:pP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Wahlleitung	Renate Ludewig 	        (Tel. 29 – 7 26 46)</a:t>
            </a:r>
            <a:endParaRPr lang="de-DE" sz="2000" b="1" kern="0" dirty="0">
              <a:latin typeface="Calibri" pitchFamily="34" charset="0"/>
            </a:endParaRPr>
          </a:p>
          <a:p>
            <a:pPr marL="176212" lvl="2" indent="0">
              <a:spcAft>
                <a:spcPts val="1200"/>
              </a:spcAft>
              <a:buNone/>
            </a:pP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Universität:	Annerose Renner        (Tel. 29 – 7 52 06) 				oder Gremien allgemein (Tel. 29  – 7 77 76 ) </a:t>
            </a:r>
          </a:p>
          <a:p>
            <a:pPr marL="176212" lvl="2" indent="0">
              <a:buNone/>
            </a:pPr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pPr marL="176212" lvl="2" indent="0">
              <a:buNone/>
            </a:pP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Wahlleitung 	Christin </a:t>
            </a:r>
            <a:r>
              <a:rPr lang="de-DE" sz="2000" b="1" kern="0" dirty="0" err="1">
                <a:latin typeface="Calibri" pitchFamily="34" charset="0"/>
                <a:cs typeface="Calibri" pitchFamily="34" charset="0"/>
              </a:rPr>
              <a:t>Gumbinger</a:t>
            </a:r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pPr marL="176212" lvl="2" indent="0">
              <a:buNone/>
            </a:pP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StuRa: 	Sebastian Schiebel   (Telefon: 29 - 7 26 36)</a:t>
            </a:r>
          </a:p>
          <a:p>
            <a:pPr marL="176212" lvl="2" indent="0">
              <a:buNone/>
            </a:pPr>
            <a:endParaRPr lang="de-DE" sz="2000" b="1" kern="0" dirty="0">
              <a:latin typeface="Calibri" pitchFamily="34" charset="0"/>
              <a:cs typeface="Calibri" pitchFamily="34" charset="0"/>
            </a:endParaRPr>
          </a:p>
          <a:p>
            <a:pPr marL="176212" lvl="2" indent="0">
              <a:buNone/>
            </a:pP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Download der Folien: </a:t>
            </a:r>
            <a:r>
              <a:rPr lang="de-DE" sz="2000" b="1" kern="0" dirty="0">
                <a:latin typeface="Calibri" pitchFamily="34" charset="0"/>
                <a:cs typeface="Calibri" pitchFamily="34" charset="0"/>
                <a:hlinkClick r:id="rId3"/>
              </a:rPr>
              <a:t>www.uni-tuebingen.de/de/248635</a:t>
            </a: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76212" lvl="2" indent="0">
              <a:buFont typeface="Wingdings" pitchFamily="2" charset="2"/>
              <a:buNone/>
            </a:pPr>
            <a:r>
              <a:rPr lang="de-DE" sz="2000" b="1" kern="0" dirty="0">
                <a:latin typeface="Calibri" pitchFamily="34" charset="0"/>
                <a:cs typeface="Calibri" pitchFamily="34" charset="0"/>
              </a:rPr>
              <a:t> 		</a:t>
            </a:r>
          </a:p>
          <a:p>
            <a:pPr marL="176212" lvl="2" indent="0">
              <a:buFont typeface="Wingdings" pitchFamily="2" charset="2"/>
              <a:buNone/>
            </a:pPr>
            <a:r>
              <a:rPr lang="de-DE" sz="2000" b="1" kern="0" dirty="0">
                <a:latin typeface="Calibri" pitchFamily="34" charset="0"/>
              </a:rPr>
              <a:t>		</a:t>
            </a:r>
            <a:endParaRPr lang="de-DE" kern="0" dirty="0"/>
          </a:p>
          <a:p>
            <a:pPr marL="0" indent="0">
              <a:buFontTx/>
              <a:buNone/>
            </a:pPr>
            <a:endParaRPr lang="de-DE" kern="0" dirty="0"/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719138" y="6519863"/>
            <a:ext cx="7705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9454D9C-FFBC-467D-976F-02A32D38049F}" type="slidenum">
              <a:rPr lang="de-DE" smtClean="0"/>
              <a:pPr/>
              <a:t>40</a:t>
            </a:fld>
            <a:r>
              <a:rPr lang="de-DE" dirty="0"/>
              <a:t> | Informationsveranstaltung Gremienwahlen	© 2023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3867040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9138" y="6519863"/>
            <a:ext cx="7705725" cy="152400"/>
          </a:xfrm>
        </p:spPr>
        <p:txBody>
          <a:bodyPr/>
          <a:lstStyle/>
          <a:p>
            <a:fld id="{69454D9C-FFBC-467D-976F-02A32D38049F}" type="slidenum">
              <a:rPr lang="de-DE"/>
              <a:pPr/>
              <a:t>5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77365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Wahlräume</a:t>
            </a:r>
          </a:p>
          <a:p>
            <a:endParaRPr lang="de-DE" dirty="0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92957" y="1956574"/>
            <a:ext cx="7700962" cy="40192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080407" y="2023408"/>
            <a:ext cx="7344456" cy="39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de-DE" sz="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Das Clubhaus ist nicht barrierefrei. Sollte eine Person wählen wollen, die auf Barrierefreiheit angewiesen ist, bitte Wahlleitung kontaktieren.</a:t>
            </a:r>
          </a:p>
          <a:p>
            <a:pPr>
              <a:lnSpc>
                <a:spcPct val="110000"/>
              </a:lnSpc>
            </a:pPr>
            <a:endParaRPr lang="de-DE" sz="24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2400" b="1" dirty="0">
                <a:latin typeface="Calibri" pitchFamily="34" charset="0"/>
                <a:cs typeface="Calibri" pitchFamily="34" charset="0"/>
              </a:rPr>
              <a:t>CRONA: Am 27.6. wird wie üblich im Foyer gewählt, am 28.6. muss in die Bibliothek nebenan umgezogen werden, da das Foyer für eine andere Veranstaltung genutzt werden muss (bitte Beschilderung anbringen).</a:t>
            </a:r>
            <a:endParaRPr lang="de-DE" sz="20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de-DE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de-DE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6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77365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Vorbereitung Wahlraum</a:t>
            </a:r>
          </a:p>
          <a:p>
            <a:endParaRPr lang="de-DE" dirty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92957" y="2088596"/>
            <a:ext cx="7700962" cy="461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6400" indent="-1764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de-DE" sz="2200" b="1" dirty="0">
                <a:latin typeface="Calibri" pitchFamily="34" charset="0"/>
                <a:cs typeface="Calibri" pitchFamily="34" charset="0"/>
              </a:rPr>
              <a:t>Jeder Abstimmungsausschuss erhält eine Kiste mit den entsprechenden Stimmzetteln und eine Kiste mit allen wichtigen Utensilien für das Wahllokal:</a:t>
            </a:r>
          </a:p>
          <a:p>
            <a:pPr marL="633600" lvl="1" indent="-1764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de-DE" sz="2200" b="1" dirty="0">
                <a:latin typeface="Calibri" pitchFamily="34" charset="0"/>
                <a:cs typeface="Calibri" pitchFamily="34" charset="0"/>
              </a:rPr>
              <a:t>Beschilderungen für Tische, Urnen, Wahlkabinen </a:t>
            </a:r>
          </a:p>
          <a:p>
            <a:pPr marL="633600" lvl="1" indent="-1764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de-DE" sz="2200" b="1" dirty="0">
                <a:latin typeface="Calibri" pitchFamily="34" charset="0"/>
                <a:cs typeface="Calibri" pitchFamily="34" charset="0"/>
              </a:rPr>
              <a:t>Vorlagen für die Niederschriften</a:t>
            </a:r>
          </a:p>
          <a:p>
            <a:pPr marL="633600" lvl="1" indent="-1764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de-DE" sz="2200" b="1" dirty="0">
                <a:latin typeface="Calibri" pitchFamily="34" charset="0"/>
                <a:cs typeface="Calibri" pitchFamily="34" charset="0"/>
              </a:rPr>
              <a:t>Schlösser und Siegel für die Wahlurnen</a:t>
            </a:r>
          </a:p>
          <a:p>
            <a:pPr marL="633600" lvl="1" indent="-1764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de-DE" sz="2200" b="1" dirty="0">
                <a:latin typeface="Calibri" pitchFamily="34" charset="0"/>
                <a:cs typeface="Calibri" pitchFamily="34" charset="0"/>
              </a:rPr>
              <a:t>Büromaterialien (z.B. </a:t>
            </a:r>
            <a:r>
              <a:rPr lang="de-DE" sz="2200" b="1" dirty="0" err="1">
                <a:latin typeface="Calibri" pitchFamily="34" charset="0"/>
                <a:cs typeface="Calibri" pitchFamily="34" charset="0"/>
              </a:rPr>
              <a:t>Topliner</a:t>
            </a:r>
            <a:r>
              <a:rPr lang="de-DE" sz="2200" b="1" dirty="0">
                <a:latin typeface="Calibri" pitchFamily="34" charset="0"/>
                <a:cs typeface="Calibri" pitchFamily="34" charset="0"/>
              </a:rPr>
              <a:t>-Stifte zur Stimmabgabe)</a:t>
            </a:r>
          </a:p>
          <a:p>
            <a:pPr marL="633600" lvl="1" indent="-1764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de-DE" sz="2200" b="1" dirty="0">
                <a:latin typeface="Calibri" pitchFamily="34" charset="0"/>
                <a:cs typeface="Calibri" pitchFamily="34" charset="0"/>
              </a:rPr>
              <a:t>Wählerverzeichnisse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DE" sz="2200" b="1" dirty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 Schilder und Hinweiszettel bitte aushängen</a:t>
            </a:r>
            <a:endParaRPr lang="de-DE" sz="2200" b="1" dirty="0">
              <a:latin typeface="Calibri" pitchFamily="34" charset="0"/>
              <a:cs typeface="Calibri" pitchFamily="34" charset="0"/>
            </a:endParaRPr>
          </a:p>
          <a:p>
            <a:pPr marL="176400" indent="-1764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endParaRPr lang="de-DE" sz="20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722751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7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6" y="863828"/>
            <a:ext cx="77365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Wahlhandlung</a:t>
            </a:r>
          </a:p>
          <a:p>
            <a:endParaRPr lang="de-DE" dirty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92957" y="2088596"/>
            <a:ext cx="7700962" cy="183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6400" indent="-1764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de-DE" sz="2400" b="1" dirty="0">
                <a:latin typeface="Calibri" pitchFamily="34" charset="0"/>
                <a:cs typeface="Calibri" pitchFamily="34" charset="0"/>
              </a:rPr>
              <a:t>Überprüfen der Wahlberechtigung</a:t>
            </a:r>
          </a:p>
          <a:p>
            <a:pPr marL="176400" indent="-1764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de-DE" sz="2400" b="1" dirty="0">
                <a:latin typeface="Calibri" pitchFamily="34" charset="0"/>
                <a:cs typeface="Calibri" pitchFamily="34" charset="0"/>
              </a:rPr>
              <a:t>Ausgabe der Stimmzettel</a:t>
            </a:r>
          </a:p>
          <a:p>
            <a:pPr marL="176400" indent="-1764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de-DE" sz="2400" b="1" dirty="0">
                <a:latin typeface="Calibri" pitchFamily="34" charset="0"/>
                <a:cs typeface="Calibri" pitchFamily="34" charset="0"/>
              </a:rPr>
              <a:t>Stimmabgabe durch die/den Wählende/n</a:t>
            </a:r>
          </a:p>
          <a:p>
            <a:pPr marL="176400" indent="-1764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de-DE" sz="2400" b="1" dirty="0">
                <a:latin typeface="Calibri" pitchFamily="34" charset="0"/>
                <a:cs typeface="Calibri" pitchFamily="34" charset="0"/>
              </a:rPr>
              <a:t>Stimmabgabevermerke im Wählerverzeichnis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318020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8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4" y="864542"/>
            <a:ext cx="84557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Wahlhandlung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– Überprüfen der Wahlberechtigung</a:t>
            </a:r>
          </a:p>
          <a:p>
            <a:endParaRPr lang="de-DE" dirty="0"/>
          </a:p>
        </p:txBody>
      </p:sp>
      <p:sp>
        <p:nvSpPr>
          <p:cNvPr id="7" name="Rectangle 26"/>
          <p:cNvSpPr txBox="1">
            <a:spLocks noChangeArrowheads="1"/>
          </p:cNvSpPr>
          <p:nvPr/>
        </p:nvSpPr>
        <p:spPr>
          <a:xfrm>
            <a:off x="688295" y="1830219"/>
            <a:ext cx="7993368" cy="4354824"/>
          </a:xfrm>
          <a:prstGeom prst="rect">
            <a:avLst/>
          </a:prstGeom>
        </p:spPr>
        <p:txBody>
          <a:bodyPr/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Prüfung der Wahlberechtigung anhand des Wählerverzeichnisses.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Die Prüfung kann vor Ausgabe der Wahlunterlagen erfolgen, muss aber spätestens vor der Stimmabgabe stattfinden!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Abgleich mit Studierendenausweis, Personalausweis, Führerschein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Wer nicht im Wählerverzeichnis eingetragen ist, kann auch nicht wählen. </a:t>
            </a:r>
          </a:p>
          <a:p>
            <a:pPr marL="323850" lvl="1" indent="0">
              <a:spcAft>
                <a:spcPts val="600"/>
              </a:spcAft>
              <a:buNone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→ Im Gesamtwählerverzeichnis prüfen, ob die betreffende Person in einem anderen Wahllokal wahlberechtigt ist. </a:t>
            </a:r>
          </a:p>
          <a:p>
            <a:pPr marL="323850" lvl="1" indent="0">
              <a:spcAft>
                <a:spcPts val="600"/>
              </a:spcAft>
              <a:buNone/>
            </a:pPr>
            <a:r>
              <a:rPr lang="de-DE" sz="2200" b="1" kern="0" dirty="0">
                <a:latin typeface="Calibri" pitchFamily="34" charset="0"/>
                <a:cs typeface="Calibri" pitchFamily="34" charset="0"/>
              </a:rPr>
              <a:t>→ Ansonsten ggf. an die Wahlleitung verweisen.</a:t>
            </a:r>
          </a:p>
        </p:txBody>
      </p:sp>
    </p:spTree>
    <p:extLst>
      <p:ext uri="{BB962C8B-B14F-4D97-AF65-F5344CB8AC3E}">
        <p14:creationId xmlns:p14="http://schemas.microsoft.com/office/powerpoint/2010/main" val="1373243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54D9C-FFBC-467D-976F-02A32D38049F}" type="slidenum">
              <a:rPr lang="de-DE"/>
              <a:pPr/>
              <a:t>9</a:t>
            </a:fld>
            <a:r>
              <a:rPr lang="de-DE" dirty="0"/>
              <a:t> | Informationsveranstaltung Gremienwahlen	© 2023 Universität Tübingen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589880" y="863828"/>
            <a:ext cx="5959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</a:t>
            </a:r>
            <a:endParaRPr lang="de-DE" sz="5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2957" y="1479381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88294" y="864542"/>
            <a:ext cx="84557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itchFamily="34" charset="0"/>
                <a:cs typeface="Calibri" pitchFamily="34" charset="0"/>
              </a:rPr>
              <a:t>Wahlhandlung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– Überprüfen der Wahlberechtigung</a:t>
            </a:r>
          </a:p>
          <a:p>
            <a:endParaRPr lang="de-DE" dirty="0"/>
          </a:p>
        </p:txBody>
      </p:sp>
      <p:sp>
        <p:nvSpPr>
          <p:cNvPr id="7" name="Rectangle 26"/>
          <p:cNvSpPr txBox="1">
            <a:spLocks noChangeArrowheads="1"/>
          </p:cNvSpPr>
          <p:nvPr/>
        </p:nvSpPr>
        <p:spPr>
          <a:xfrm>
            <a:off x="688295" y="1830219"/>
            <a:ext cx="7993368" cy="4354824"/>
          </a:xfrm>
          <a:prstGeom prst="rect">
            <a:avLst/>
          </a:prstGeom>
        </p:spPr>
        <p:txBody>
          <a:bodyPr/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144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25253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6097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20669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5241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9813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43852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FontTx/>
              <a:buChar char="-"/>
            </a:pPr>
            <a:r>
              <a:rPr lang="de-DE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itchFamily="34" charset="0"/>
              </a:rPr>
              <a:t>Studierende und Eingeschriebene DoktorandInnen (ED), die aufgrund von Eltern- oder Pflegezeit beurlaubt sind, sind für die Gremien der Universität wahlberechtigt, aber nicht für die der Verfassten Studierendenschaft.</a:t>
            </a:r>
          </a:p>
          <a:p>
            <a:pPr marL="523875" indent="-342900"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de-DE" sz="2200" b="1" dirty="0">
                <a:solidFill>
                  <a:schemeClr val="bg2"/>
                </a:solidFill>
                <a:latin typeface="Calibri" panose="020F0502020204030204" pitchFamily="34" charset="0"/>
                <a:cs typeface="Arial"/>
                <a:sym typeface="Wingdings" panose="05000000000000000000" pitchFamily="2" charset="2"/>
              </a:rPr>
              <a:t>steht im Wählerverzeichnis unter „Bemerkungen“ und die Kästchen für die Gremien der VS fehlen (betrifft 120 Studierende und 5 ED).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de-DE" sz="2200" b="1" kern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434039"/>
      </p:ext>
    </p:extLst>
  </p:cSld>
  <p:clrMapOvr>
    <a:masterClrMapping/>
  </p:clrMapOvr>
</p:sld>
</file>

<file path=ppt/theme/theme1.xml><?xml version="1.0" encoding="utf-8"?>
<a:theme xmlns:a="http://schemas.openxmlformats.org/drawingml/2006/main" name="UT_pptmaster_beispiel">
  <a:themeElements>
    <a:clrScheme name="UT_TITEL 1">
      <a:dk1>
        <a:srgbClr val="333333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UT_pptmaster_beispiel</Template>
  <TotalTime>0</TotalTime>
  <Words>2246</Words>
  <Application>Microsoft Office PowerPoint</Application>
  <PresentationFormat>Bildschirmpräsentation (4:3)</PresentationFormat>
  <Paragraphs>556</Paragraphs>
  <Slides>40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4" baseType="lpstr">
      <vt:lpstr>Arial</vt:lpstr>
      <vt:lpstr>Calibri</vt:lpstr>
      <vt:lpstr>Wingdings</vt:lpstr>
      <vt:lpstr>UT_pptmaster_beispiel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                               Stimmzettel  Senat</vt:lpstr>
      <vt:lpstr>                                     </vt:lpstr>
      <vt:lpstr>PowerPoint-Präsentation</vt:lpstr>
      <vt:lpstr>                              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Wahl-lokal Mor-gen-stelle 2014</vt:lpstr>
      <vt:lpstr>Wahl-lokal Mor-gen-stelle 2015</vt:lpstr>
      <vt:lpstr>Wahl-lokal Neu-philo-logie 2014</vt:lpstr>
      <vt:lpstr>Wahl-lokal CRONA 2014</vt:lpstr>
      <vt:lpstr>PowerPoint-Präsentation</vt:lpstr>
    </vt:vector>
  </TitlesOfParts>
  <Company>Universität Tübingen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Gremienwahlen 2011</dc:title>
  <dc:creator>Anna Borowsky</dc:creator>
  <cp:lastModifiedBy>Renate Ludewig</cp:lastModifiedBy>
  <cp:revision>415</cp:revision>
  <cp:lastPrinted>2021-06-25T09:51:42Z</cp:lastPrinted>
  <dcterms:created xsi:type="dcterms:W3CDTF">2011-06-10T13:52:32Z</dcterms:created>
  <dcterms:modified xsi:type="dcterms:W3CDTF">2023-06-21T11:09:41Z</dcterms:modified>
</cp:coreProperties>
</file>